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g" ContentType="image/jpeg"/>
  <Default Extension="mov" ContentType="video/quicktime"/>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30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6858000" type="screen4x3"/>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i5g4DFnoTN1O+KJJBch5BC+sp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63"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163" cy="469900"/>
          </a:xfrm>
          <a:prstGeom prst="rect">
            <a:avLst/>
          </a:prstGeom>
          <a:noFill/>
          <a:ln>
            <a:noFill/>
          </a:ln>
        </p:spPr>
        <p:txBody>
          <a:bodyPr spcFirstLastPara="1" wrap="square" lIns="94225" tIns="47100" rIns="94225" bIns="471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022725" y="0"/>
            <a:ext cx="3078163" cy="469900"/>
          </a:xfrm>
          <a:prstGeom prst="rect">
            <a:avLst/>
          </a:prstGeom>
          <a:noFill/>
          <a:ln>
            <a:noFill/>
          </a:ln>
        </p:spPr>
        <p:txBody>
          <a:bodyPr spcFirstLastPara="1" wrap="square" lIns="94225" tIns="47100" rIns="94225" bIns="471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6988"/>
            <a:ext cx="3078163" cy="469900"/>
          </a:xfrm>
          <a:prstGeom prst="rect">
            <a:avLst/>
          </a:prstGeom>
          <a:noFill/>
          <a:ln>
            <a:noFill/>
          </a:ln>
        </p:spPr>
        <p:txBody>
          <a:bodyPr spcFirstLastPara="1" wrap="square" lIns="94225" tIns="47100" rIns="94225" bIns="471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 name="Google Shape;38;p1: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rmAutofit/>
          </a:bodyPr>
          <a:lstStyle/>
          <a:p>
            <a:pPr marL="0" lvl="0" indent="0" algn="l" rtl="0">
              <a:spcBef>
                <a:spcPts val="0"/>
              </a:spcBef>
              <a:spcAft>
                <a:spcPts val="0"/>
              </a:spcAft>
              <a:buNone/>
            </a:pPr>
            <a:endParaRPr/>
          </a:p>
        </p:txBody>
      </p:sp>
      <p:sp>
        <p:nvSpPr>
          <p:cNvPr id="39" name="Google Shape;39;p1: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1: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err="1"/>
              <a:t>christy</a:t>
            </a:r>
            <a:endParaRPr dirty="0"/>
          </a:p>
        </p:txBody>
      </p:sp>
      <p:sp>
        <p:nvSpPr>
          <p:cNvPr id="106" name="Google Shape;106;p1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2: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err="1"/>
              <a:t>christy</a:t>
            </a:r>
            <a:endParaRPr dirty="0"/>
          </a:p>
        </p:txBody>
      </p:sp>
      <p:sp>
        <p:nvSpPr>
          <p:cNvPr id="116" name="Google Shape;116;p1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3: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Christy</a:t>
            </a:r>
            <a:endParaRPr dirty="0"/>
          </a:p>
        </p:txBody>
      </p:sp>
      <p:sp>
        <p:nvSpPr>
          <p:cNvPr id="124" name="Google Shape;124;p1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4: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132" name="Google Shape;132;p1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5: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141" name="Google Shape;141;p1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6: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152" name="Google Shape;152;p1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7: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159" name="Google Shape;159;p1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8: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166" name="Google Shape;166;p1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9: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dirty="0"/>
          </a:p>
        </p:txBody>
      </p:sp>
      <p:sp>
        <p:nvSpPr>
          <p:cNvPr id="172" name="Google Shape;172;p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0: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184" name="Google Shape;184;p2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45" name="Google Shape;45;p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1: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197" name="Google Shape;197;p2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2: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Mary</a:t>
            </a:r>
            <a:endParaRPr dirty="0"/>
          </a:p>
        </p:txBody>
      </p:sp>
      <p:sp>
        <p:nvSpPr>
          <p:cNvPr id="210" name="Google Shape;210;p2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3: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Mary</a:t>
            </a:r>
            <a:endParaRPr dirty="0"/>
          </a:p>
        </p:txBody>
      </p:sp>
      <p:sp>
        <p:nvSpPr>
          <p:cNvPr id="225" name="Google Shape;225;p2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4: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Mary</a:t>
            </a:r>
            <a:endParaRPr dirty="0"/>
          </a:p>
        </p:txBody>
      </p:sp>
      <p:sp>
        <p:nvSpPr>
          <p:cNvPr id="231" name="Google Shape;231;p2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5: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Leticia</a:t>
            </a:r>
            <a:endParaRPr dirty="0"/>
          </a:p>
        </p:txBody>
      </p:sp>
      <p:sp>
        <p:nvSpPr>
          <p:cNvPr id="235" name="Google Shape;235;p2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6: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Mary</a:t>
            </a:r>
            <a:endParaRPr dirty="0"/>
          </a:p>
        </p:txBody>
      </p:sp>
      <p:sp>
        <p:nvSpPr>
          <p:cNvPr id="245" name="Google Shape;245;p2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7: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Mary</a:t>
            </a:r>
            <a:endParaRPr dirty="0"/>
          </a:p>
        </p:txBody>
      </p:sp>
      <p:sp>
        <p:nvSpPr>
          <p:cNvPr id="251" name="Google Shape;251;p2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8: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Leticia</a:t>
            </a:r>
            <a:endParaRPr dirty="0"/>
          </a:p>
        </p:txBody>
      </p:sp>
      <p:sp>
        <p:nvSpPr>
          <p:cNvPr id="258" name="Google Shape;258;p2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9: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Leticia</a:t>
            </a:r>
            <a:endParaRPr dirty="0"/>
          </a:p>
        </p:txBody>
      </p:sp>
      <p:sp>
        <p:nvSpPr>
          <p:cNvPr id="267" name="Google Shape;267;p2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0: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Leticia</a:t>
            </a:r>
            <a:endParaRPr dirty="0"/>
          </a:p>
        </p:txBody>
      </p:sp>
      <p:sp>
        <p:nvSpPr>
          <p:cNvPr id="278" name="Google Shape;278;p3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All</a:t>
            </a:r>
            <a:endParaRPr dirty="0"/>
          </a:p>
        </p:txBody>
      </p:sp>
      <p:sp>
        <p:nvSpPr>
          <p:cNvPr id="54" name="Google Shape;54;p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31: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Mary</a:t>
            </a:r>
            <a:endParaRPr dirty="0"/>
          </a:p>
        </p:txBody>
      </p:sp>
      <p:sp>
        <p:nvSpPr>
          <p:cNvPr id="283" name="Google Shape;283;p3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2: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290" name="Google Shape;290;p3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3: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dirty="0"/>
          </a:p>
        </p:txBody>
      </p:sp>
      <p:sp>
        <p:nvSpPr>
          <p:cNvPr id="298" name="Google Shape;298;p3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4: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304" name="Google Shape;304;p3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5: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313" name="Google Shape;313;p3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6: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0" name="Google Shape;320;p36: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rmAutofit/>
          </a:bodyPr>
          <a:lstStyle/>
          <a:p>
            <a:pPr marL="0" lvl="0" indent="0" algn="l" rtl="0">
              <a:spcBef>
                <a:spcPts val="0"/>
              </a:spcBef>
              <a:spcAft>
                <a:spcPts val="0"/>
              </a:spcAft>
              <a:buNone/>
            </a:pPr>
            <a:r>
              <a:rPr lang="en-US"/>
              <a:t>We have SOLD OUT one complete group and are working on a second group.  When it sells out – that’s it.  So, book while there is still space.</a:t>
            </a:r>
            <a:endParaRPr/>
          </a:p>
        </p:txBody>
      </p:sp>
      <p:sp>
        <p:nvSpPr>
          <p:cNvPr id="321" name="Google Shape;321;p36: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6" name="Google Shape;326;p37: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rmAutofit/>
          </a:bodyPr>
          <a:lstStyle/>
          <a:p>
            <a:pPr marL="0" lvl="0" indent="0" algn="l" rtl="0">
              <a:spcBef>
                <a:spcPts val="0"/>
              </a:spcBef>
              <a:spcAft>
                <a:spcPts val="0"/>
              </a:spcAft>
              <a:buNone/>
            </a:pPr>
            <a:r>
              <a:rPr lang="en-US" dirty="0"/>
              <a:t>Tina --The January 2025 FFGC Board Meeting will be held on a ship sailing out of Pt Canaveral.  There are about 30 already booked on this and we have special pricing right now.</a:t>
            </a:r>
            <a:endParaRPr dirty="0"/>
          </a:p>
        </p:txBody>
      </p:sp>
      <p:sp>
        <p:nvSpPr>
          <p:cNvPr id="327" name="Google Shape;327;p37: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38: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rmAutofit/>
          </a:bodyPr>
          <a:lstStyle/>
          <a:p>
            <a:pPr marL="0" lvl="0" indent="0" algn="l" rtl="0">
              <a:spcBef>
                <a:spcPts val="0"/>
              </a:spcBef>
              <a:spcAft>
                <a:spcPts val="0"/>
              </a:spcAft>
              <a:buNone/>
            </a:pPr>
            <a:r>
              <a:rPr lang="en-US" dirty="0"/>
              <a:t>Many of you have suggested we do a Christmas Markets River Cruise, so here it is.  Sailing from Switzerland to Amsterdam on the Rhine River.  Special savings if booked this year - $500 OFF per person.</a:t>
            </a:r>
            <a:endParaRPr dirty="0"/>
          </a:p>
        </p:txBody>
      </p:sp>
      <p:sp>
        <p:nvSpPr>
          <p:cNvPr id="333" name="Google Shape;333;p38: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2" name="Google Shape;342;p39: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rmAutofit/>
          </a:bodyPr>
          <a:lstStyle/>
          <a:p>
            <a:pPr marL="0" lvl="0" indent="0" algn="l" rtl="0">
              <a:spcBef>
                <a:spcPts val="0"/>
              </a:spcBef>
              <a:spcAft>
                <a:spcPts val="0"/>
              </a:spcAft>
              <a:buNone/>
            </a:pPr>
            <a:r>
              <a:rPr lang="en-US" b="1">
                <a:solidFill>
                  <a:srgbClr val="FFFFFF"/>
                </a:solidFill>
                <a:latin typeface="Basic"/>
                <a:ea typeface="Basic"/>
                <a:cs typeface="Basic"/>
                <a:sym typeface="Basic"/>
              </a:rPr>
              <a:t>World Association of Floral Artists International Show in Australia in February 2027.  This will be combined with either a cruise or land tour in Australia and/or New Zealand.  It’s all still under development, but if you want to be the “first to know” as we develop it, get your name on the email list for this trip and we’ll make sure to keep you “up to date”.</a:t>
            </a:r>
            <a:endParaRPr b="1"/>
          </a:p>
          <a:p>
            <a:pPr marL="0" lvl="0" indent="0" algn="l" rtl="0">
              <a:spcBef>
                <a:spcPts val="360"/>
              </a:spcBef>
              <a:spcAft>
                <a:spcPts val="0"/>
              </a:spcAft>
              <a:buNone/>
            </a:pPr>
            <a:endParaRPr/>
          </a:p>
        </p:txBody>
      </p:sp>
      <p:sp>
        <p:nvSpPr>
          <p:cNvPr id="343" name="Google Shape;343;p39: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9" name="Google Shape;349;p40:notes"/>
          <p:cNvSpPr txBox="1">
            <a:spLocks noGrp="1"/>
          </p:cNvSpPr>
          <p:nvPr>
            <p:ph type="body" idx="1"/>
          </p:nvPr>
        </p:nvSpPr>
        <p:spPr>
          <a:xfrm>
            <a:off x="709613" y="4459288"/>
            <a:ext cx="5683250" cy="4224337"/>
          </a:xfrm>
          <a:prstGeom prst="rect">
            <a:avLst/>
          </a:prstGeom>
          <a:noFill/>
          <a:ln>
            <a:noFill/>
          </a:ln>
        </p:spPr>
        <p:txBody>
          <a:bodyPr spcFirstLastPara="1" wrap="square" lIns="94225" tIns="47100" rIns="94225" bIns="47100" anchor="t" anchorCtr="0">
            <a:normAutofit/>
          </a:bodyPr>
          <a:lstStyle/>
          <a:p>
            <a:pPr marL="0" lvl="0" indent="0" algn="l" rtl="0">
              <a:spcBef>
                <a:spcPts val="0"/>
              </a:spcBef>
              <a:spcAft>
                <a:spcPts val="0"/>
              </a:spcAft>
              <a:buNone/>
            </a:pPr>
            <a:r>
              <a:rPr lang="en-US"/>
              <a:t>To learn more on any of these trips or sign up to get emails on FFGC travel, Call, Email or go to the Website OR Scan this QR Code</a:t>
            </a:r>
            <a:endParaRPr/>
          </a:p>
        </p:txBody>
      </p:sp>
      <p:sp>
        <p:nvSpPr>
          <p:cNvPr id="350" name="Google Shape;350;p40:notes"/>
          <p:cNvSpPr txBox="1">
            <a:spLocks noGrp="1"/>
          </p:cNvSpPr>
          <p:nvPr>
            <p:ph type="sldNum" idx="12"/>
          </p:nvPr>
        </p:nvSpPr>
        <p:spPr>
          <a:xfrm>
            <a:off x="4022725" y="8916988"/>
            <a:ext cx="3078163" cy="4699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4: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All</a:t>
            </a:r>
            <a:endParaRPr dirty="0"/>
          </a:p>
        </p:txBody>
      </p:sp>
      <p:sp>
        <p:nvSpPr>
          <p:cNvPr id="60" name="Google Shape;60;p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1: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363" name="Google Shape;363;p41: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2: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dirty="0"/>
          </a:p>
        </p:txBody>
      </p:sp>
      <p:sp>
        <p:nvSpPr>
          <p:cNvPr id="370" name="Google Shape;370;p42: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43: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Leticia</a:t>
            </a:r>
            <a:endParaRPr dirty="0"/>
          </a:p>
        </p:txBody>
      </p:sp>
      <p:sp>
        <p:nvSpPr>
          <p:cNvPr id="377" name="Google Shape;377;p43: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4: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386" name="Google Shape;386;p44: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5: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67" name="Google Shape;67;p5: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7: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80" name="Google Shape;80;p7: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8: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88" name="Google Shape;88;p8: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9: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r>
              <a:rPr lang="en-US" dirty="0"/>
              <a:t>Tina</a:t>
            </a:r>
            <a:endParaRPr dirty="0"/>
          </a:p>
        </p:txBody>
      </p:sp>
      <p:sp>
        <p:nvSpPr>
          <p:cNvPr id="93" name="Google Shape;93;p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0:notes"/>
          <p:cNvSpPr txBox="1">
            <a:spLocks noGrp="1"/>
          </p:cNvSpPr>
          <p:nvPr>
            <p:ph type="body" idx="1"/>
          </p:nvPr>
        </p:nvSpPr>
        <p:spPr>
          <a:xfrm>
            <a:off x="709613" y="4459288"/>
            <a:ext cx="5683250" cy="4224337"/>
          </a:xfrm>
          <a:prstGeom prst="rect">
            <a:avLst/>
          </a:prstGeom>
        </p:spPr>
        <p:txBody>
          <a:bodyPr spcFirstLastPara="1" wrap="square" lIns="94225" tIns="47100" rIns="94225" bIns="47100" anchor="t" anchorCtr="0">
            <a:noAutofit/>
          </a:bodyPr>
          <a:lstStyle/>
          <a:p>
            <a:pPr marL="0" lvl="0" indent="0" algn="l" rtl="0">
              <a:spcBef>
                <a:spcPts val="360"/>
              </a:spcBef>
              <a:spcAft>
                <a:spcPts val="0"/>
              </a:spcAft>
              <a:buNone/>
            </a:pPr>
            <a:endParaRPr/>
          </a:p>
        </p:txBody>
      </p:sp>
      <p:sp>
        <p:nvSpPr>
          <p:cNvPr id="99" name="Google Shape;99;p10: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498719" y="609604"/>
            <a:ext cx="8458200" cy="1222375"/>
          </a:xfrm>
          <a:prstGeom prst="rect">
            <a:avLst/>
          </a:prstGeom>
          <a:noFill/>
          <a:ln>
            <a:noFill/>
          </a:ln>
        </p:spPr>
        <p:txBody>
          <a:bodyPr spcFirstLastPara="1" wrap="square" lIns="91425" tIns="45700" rIns="91425" bIns="45700" anchor="t" anchorCtr="1">
            <a:noAutofit/>
          </a:bodyPr>
          <a:lstStyle>
            <a:lvl1pPr marR="0" lvl="0" algn="ctr"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9pPr>
          </a:lstStyle>
          <a:p>
            <a:endParaRPr/>
          </a:p>
        </p:txBody>
      </p:sp>
      <p:sp>
        <p:nvSpPr>
          <p:cNvPr id="17" name="Google Shape;17;p46"/>
          <p:cNvSpPr txBox="1">
            <a:spLocks noGrp="1"/>
          </p:cNvSpPr>
          <p:nvPr>
            <p:ph type="subTitle" idx="1"/>
          </p:nvPr>
        </p:nvSpPr>
        <p:spPr>
          <a:xfrm>
            <a:off x="381000" y="3886200"/>
            <a:ext cx="8458200" cy="914400"/>
          </a:xfrm>
          <a:prstGeom prst="rect">
            <a:avLst/>
          </a:prstGeom>
          <a:noFill/>
          <a:ln>
            <a:noFill/>
          </a:ln>
        </p:spPr>
        <p:txBody>
          <a:bodyPr spcFirstLastPara="1" wrap="square" lIns="91425" tIns="45700" rIns="91425" bIns="45700" anchor="b" anchorCtr="0">
            <a:noAutofit/>
          </a:bodyPr>
          <a:lstStyle>
            <a:lvl1pPr lvl="0" algn="l">
              <a:spcBef>
                <a:spcPts val="360"/>
              </a:spcBef>
              <a:spcAft>
                <a:spcPts val="0"/>
              </a:spcAft>
              <a:buSzPts val="1260"/>
              <a:buNone/>
              <a:defRPr sz="1800">
                <a:solidFill>
                  <a:srgbClr val="03556B"/>
                </a:solidFill>
              </a:defRPr>
            </a:lvl1pPr>
            <a:lvl2pPr lvl="1" algn="ctr">
              <a:spcBef>
                <a:spcPts val="360"/>
              </a:spcBef>
              <a:spcAft>
                <a:spcPts val="0"/>
              </a:spcAft>
              <a:buSzPts val="1260"/>
              <a:buNone/>
              <a:defRPr/>
            </a:lvl2pPr>
            <a:lvl3pPr lvl="2" algn="ctr">
              <a:spcBef>
                <a:spcPts val="360"/>
              </a:spcBef>
              <a:spcAft>
                <a:spcPts val="0"/>
              </a:spcAft>
              <a:buSzPts val="1260"/>
              <a:buNone/>
              <a:defRPr/>
            </a:lvl3pPr>
            <a:lvl4pPr lvl="3" algn="ctr">
              <a:spcBef>
                <a:spcPts val="360"/>
              </a:spcBef>
              <a:spcAft>
                <a:spcPts val="0"/>
              </a:spcAft>
              <a:buSzPts val="1260"/>
              <a:buNone/>
              <a:defRPr/>
            </a:lvl4pPr>
            <a:lvl5pPr lvl="4" algn="ctr">
              <a:spcBef>
                <a:spcPts val="360"/>
              </a:spcBef>
              <a:spcAft>
                <a:spcPts val="0"/>
              </a:spcAft>
              <a:buSzPts val="1080"/>
              <a:buNone/>
              <a:defRPr/>
            </a:lvl5pPr>
            <a:lvl6pPr lvl="5" algn="ctr">
              <a:spcBef>
                <a:spcPts val="360"/>
              </a:spcBef>
              <a:spcAft>
                <a:spcPts val="0"/>
              </a:spcAft>
              <a:buSzPts val="1080"/>
              <a:buNone/>
              <a:defRPr/>
            </a:lvl6pPr>
            <a:lvl7pPr lvl="6" algn="ctr">
              <a:spcBef>
                <a:spcPts val="360"/>
              </a:spcBef>
              <a:spcAft>
                <a:spcPts val="0"/>
              </a:spcAft>
              <a:buSzPts val="1080"/>
              <a:buNone/>
              <a:defRPr/>
            </a:lvl7pPr>
            <a:lvl8pPr lvl="7" algn="ctr">
              <a:spcBef>
                <a:spcPts val="360"/>
              </a:spcBef>
              <a:spcAft>
                <a:spcPts val="0"/>
              </a:spcAft>
              <a:buSzPts val="1080"/>
              <a:buNone/>
              <a:defRPr/>
            </a:lvl8pPr>
            <a:lvl9pPr lvl="8" algn="ctr">
              <a:spcBef>
                <a:spcPts val="360"/>
              </a:spcBef>
              <a:spcAft>
                <a:spcPts val="0"/>
              </a:spcAft>
              <a:buSzPts val="1080"/>
              <a:buNone/>
              <a:defRPr/>
            </a:lvl9pPr>
          </a:lstStyle>
          <a:p>
            <a:endParaRPr/>
          </a:p>
        </p:txBody>
      </p:sp>
      <p:sp>
        <p:nvSpPr>
          <p:cNvPr id="18" name="Google Shape;18;p46"/>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229600" y="6473825"/>
            <a:ext cx="758825" cy="2476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900" b="0" i="0" u="none" strike="noStrike" cap="none">
                <a:solidFill>
                  <a:srgbClr val="0C61AE"/>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0C61AE"/>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0C61AE"/>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0C61AE"/>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0C61AE"/>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0C61AE"/>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0C61AE"/>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0C61AE"/>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0C61A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1"/>
        <p:cNvGrpSpPr/>
        <p:nvPr/>
      </p:nvGrpSpPr>
      <p:grpSpPr>
        <a:xfrm>
          <a:off x="0" y="0"/>
          <a:ext cx="0" cy="0"/>
          <a:chOff x="0" y="0"/>
          <a:chExt cx="0" cy="0"/>
        </a:xfrm>
      </p:grpSpPr>
      <p:sp>
        <p:nvSpPr>
          <p:cNvPr id="22" name="Google Shape;22;p47"/>
          <p:cNvSpPr txBox="1">
            <a:spLocks noGrp="1"/>
          </p:cNvSpPr>
          <p:nvPr>
            <p:ph type="body" idx="1"/>
          </p:nvPr>
        </p:nvSpPr>
        <p:spPr>
          <a:xfrm>
            <a:off x="304800" y="1554163"/>
            <a:ext cx="8686800" cy="4525962"/>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8610" algn="l">
              <a:spcBef>
                <a:spcPts val="360"/>
              </a:spcBef>
              <a:spcAft>
                <a:spcPts val="0"/>
              </a:spcAft>
              <a:buSzPts val="1260"/>
              <a:buChar char="🞫"/>
              <a:defRPr/>
            </a:lvl3pPr>
            <a:lvl4pPr marL="1828800" lvl="3" indent="-308610" algn="l">
              <a:spcBef>
                <a:spcPts val="360"/>
              </a:spcBef>
              <a:spcAft>
                <a:spcPts val="0"/>
              </a:spcAft>
              <a:buSzPts val="1260"/>
              <a:buChar char="🞲"/>
              <a:defRPr/>
            </a:lvl4pPr>
            <a:lvl5pPr marL="2286000" lvl="4" indent="-297179" algn="l">
              <a:spcBef>
                <a:spcPts val="360"/>
              </a:spcBef>
              <a:spcAft>
                <a:spcPts val="0"/>
              </a:spcAft>
              <a:buSzPts val="1080"/>
              <a:buChar char="🞩"/>
              <a:defRPr/>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23" name="Google Shape;23;p47"/>
          <p:cNvSpPr txBox="1">
            <a:spLocks noGrp="1"/>
          </p:cNvSpPr>
          <p:nvPr>
            <p:ph type="ctrTitle"/>
          </p:nvPr>
        </p:nvSpPr>
        <p:spPr>
          <a:xfrm>
            <a:off x="304800" y="701676"/>
            <a:ext cx="8458200" cy="762000"/>
          </a:xfrm>
          <a:prstGeom prst="rect">
            <a:avLst/>
          </a:prstGeom>
          <a:noFill/>
          <a:ln>
            <a:noFill/>
          </a:ln>
        </p:spPr>
        <p:txBody>
          <a:bodyPr spcFirstLastPara="1" wrap="square" lIns="91425" tIns="45700" rIns="91425" bIns="45700" anchor="t" anchorCtr="1">
            <a:noAutofit/>
          </a:bodyPr>
          <a:lstStyle>
            <a:lvl1pPr marR="0" lvl="0" algn="ctr"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9pPr>
          </a:lstStyle>
          <a:p>
            <a:endParaRPr/>
          </a:p>
        </p:txBody>
      </p:sp>
      <p:sp>
        <p:nvSpPr>
          <p:cNvPr id="24" name="Google Shape;24;p47"/>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7"/>
          <p:cNvSpPr txBox="1">
            <a:spLocks noGrp="1"/>
          </p:cNvSpPr>
          <p:nvPr>
            <p:ph type="ftr" idx="11"/>
          </p:nvPr>
        </p:nvSpPr>
        <p:spPr>
          <a:xfrm>
            <a:off x="3581400" y="76200"/>
            <a:ext cx="28956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7"/>
          <p:cNvSpPr txBox="1">
            <a:spLocks noGrp="1"/>
          </p:cNvSpPr>
          <p:nvPr>
            <p:ph type="sldNum" idx="12"/>
          </p:nvPr>
        </p:nvSpPr>
        <p:spPr>
          <a:xfrm>
            <a:off x="8229600" y="6473825"/>
            <a:ext cx="758825" cy="2476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900" b="0" i="0" u="none" strike="noStrike" cap="none">
                <a:solidFill>
                  <a:srgbClr val="0C61AE"/>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0C61AE"/>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0C61AE"/>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0C61AE"/>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0C61AE"/>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0C61AE"/>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0C61AE"/>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0C61AE"/>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0C61A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301752" y="457200"/>
            <a:ext cx="8686800" cy="84124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2700" b="0" i="0" u="none" strike="noStrike" cap="none">
                <a:solidFill>
                  <a:schemeClr val="dk2"/>
                </a:solidFill>
                <a:latin typeface="Libre Franklin Medium"/>
                <a:ea typeface="Libre Franklin Medium"/>
                <a:cs typeface="Libre Franklin Medium"/>
                <a:sym typeface="Libre Franklin Medium"/>
              </a:defRPr>
            </a:lvl9pPr>
          </a:lstStyle>
          <a:p>
            <a:endParaRPr/>
          </a:p>
        </p:txBody>
      </p:sp>
      <p:sp>
        <p:nvSpPr>
          <p:cNvPr id="29" name="Google Shape;29;p48"/>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8"/>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8"/>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900" b="0" i="0" u="none" strike="noStrike" cap="none">
                <a:solidFill>
                  <a:srgbClr val="0C61AE"/>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0C61AE"/>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0C61AE"/>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0C61AE"/>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0C61AE"/>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0C61AE"/>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0C61AE"/>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0C61AE"/>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0C61A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
        <p:cNvGrpSpPr/>
        <p:nvPr/>
      </p:nvGrpSpPr>
      <p:grpSpPr>
        <a:xfrm>
          <a:off x="0" y="0"/>
          <a:ext cx="0" cy="0"/>
          <a:chOff x="0" y="0"/>
          <a:chExt cx="0" cy="0"/>
        </a:xfrm>
      </p:grpSpPr>
      <p:sp>
        <p:nvSpPr>
          <p:cNvPr id="33" name="Google Shape;33;p49"/>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9"/>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9"/>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900" b="0" i="0" u="none" strike="noStrike" cap="none">
                <a:solidFill>
                  <a:srgbClr val="0C61AE"/>
                </a:solidFill>
                <a:latin typeface="Arial"/>
                <a:ea typeface="Arial"/>
                <a:cs typeface="Arial"/>
                <a:sym typeface="Arial"/>
              </a:defRPr>
            </a:lvl1pPr>
            <a:lvl2pPr marL="0" marR="0" lvl="1" indent="0" algn="r">
              <a:spcBef>
                <a:spcPts val="0"/>
              </a:spcBef>
              <a:spcAft>
                <a:spcPts val="0"/>
              </a:spcAft>
              <a:buNone/>
              <a:defRPr sz="900" b="0" i="0" u="none" strike="noStrike" cap="none">
                <a:solidFill>
                  <a:srgbClr val="0C61AE"/>
                </a:solidFill>
                <a:latin typeface="Arial"/>
                <a:ea typeface="Arial"/>
                <a:cs typeface="Arial"/>
                <a:sym typeface="Arial"/>
              </a:defRPr>
            </a:lvl2pPr>
            <a:lvl3pPr marL="0" marR="0" lvl="2" indent="0" algn="r">
              <a:spcBef>
                <a:spcPts val="0"/>
              </a:spcBef>
              <a:spcAft>
                <a:spcPts val="0"/>
              </a:spcAft>
              <a:buNone/>
              <a:defRPr sz="900" b="0" i="0" u="none" strike="noStrike" cap="none">
                <a:solidFill>
                  <a:srgbClr val="0C61AE"/>
                </a:solidFill>
                <a:latin typeface="Arial"/>
                <a:ea typeface="Arial"/>
                <a:cs typeface="Arial"/>
                <a:sym typeface="Arial"/>
              </a:defRPr>
            </a:lvl3pPr>
            <a:lvl4pPr marL="0" marR="0" lvl="3" indent="0" algn="r">
              <a:spcBef>
                <a:spcPts val="0"/>
              </a:spcBef>
              <a:spcAft>
                <a:spcPts val="0"/>
              </a:spcAft>
              <a:buNone/>
              <a:defRPr sz="900" b="0" i="0" u="none" strike="noStrike" cap="none">
                <a:solidFill>
                  <a:srgbClr val="0C61AE"/>
                </a:solidFill>
                <a:latin typeface="Arial"/>
                <a:ea typeface="Arial"/>
                <a:cs typeface="Arial"/>
                <a:sym typeface="Arial"/>
              </a:defRPr>
            </a:lvl4pPr>
            <a:lvl5pPr marL="0" marR="0" lvl="4" indent="0" algn="r">
              <a:spcBef>
                <a:spcPts val="0"/>
              </a:spcBef>
              <a:spcAft>
                <a:spcPts val="0"/>
              </a:spcAft>
              <a:buNone/>
              <a:defRPr sz="900" b="0" i="0" u="none" strike="noStrike" cap="none">
                <a:solidFill>
                  <a:srgbClr val="0C61AE"/>
                </a:solidFill>
                <a:latin typeface="Arial"/>
                <a:ea typeface="Arial"/>
                <a:cs typeface="Arial"/>
                <a:sym typeface="Arial"/>
              </a:defRPr>
            </a:lvl5pPr>
            <a:lvl6pPr marL="0" marR="0" lvl="5" indent="0" algn="r">
              <a:spcBef>
                <a:spcPts val="0"/>
              </a:spcBef>
              <a:spcAft>
                <a:spcPts val="0"/>
              </a:spcAft>
              <a:buNone/>
              <a:defRPr sz="900" b="0" i="0" u="none" strike="noStrike" cap="none">
                <a:solidFill>
                  <a:srgbClr val="0C61AE"/>
                </a:solidFill>
                <a:latin typeface="Arial"/>
                <a:ea typeface="Arial"/>
                <a:cs typeface="Arial"/>
                <a:sym typeface="Arial"/>
              </a:defRPr>
            </a:lvl6pPr>
            <a:lvl7pPr marL="0" marR="0" lvl="6" indent="0" algn="r">
              <a:spcBef>
                <a:spcPts val="0"/>
              </a:spcBef>
              <a:spcAft>
                <a:spcPts val="0"/>
              </a:spcAft>
              <a:buNone/>
              <a:defRPr sz="900" b="0" i="0" u="none" strike="noStrike" cap="none">
                <a:solidFill>
                  <a:srgbClr val="0C61AE"/>
                </a:solidFill>
                <a:latin typeface="Arial"/>
                <a:ea typeface="Arial"/>
                <a:cs typeface="Arial"/>
                <a:sym typeface="Arial"/>
              </a:defRPr>
            </a:lvl7pPr>
            <a:lvl8pPr marL="0" marR="0" lvl="7" indent="0" algn="r">
              <a:spcBef>
                <a:spcPts val="0"/>
              </a:spcBef>
              <a:spcAft>
                <a:spcPts val="0"/>
              </a:spcAft>
              <a:buNone/>
              <a:defRPr sz="900" b="0" i="0" u="none" strike="noStrike" cap="none">
                <a:solidFill>
                  <a:srgbClr val="0C61AE"/>
                </a:solidFill>
                <a:latin typeface="Arial"/>
                <a:ea typeface="Arial"/>
                <a:cs typeface="Arial"/>
                <a:sym typeface="Arial"/>
              </a:defRPr>
            </a:lvl8pPr>
            <a:lvl9pPr marL="0" marR="0" lvl="8" indent="0" algn="r">
              <a:spcBef>
                <a:spcPts val="0"/>
              </a:spcBef>
              <a:spcAft>
                <a:spcPts val="0"/>
              </a:spcAft>
              <a:buNone/>
              <a:defRPr sz="900" b="0" i="0" u="none" strike="noStrike" cap="none">
                <a:solidFill>
                  <a:srgbClr val="0C61A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8FCF7"/>
            </a:gs>
            <a:gs pos="39999">
              <a:srgbClr val="F8FCF7"/>
            </a:gs>
            <a:gs pos="100000">
              <a:srgbClr val="D8EFD0"/>
            </a:gs>
          </a:gsLst>
          <a:lin ang="13500000" scaled="0"/>
        </a:gra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body" idx="1"/>
          </p:nvPr>
        </p:nvSpPr>
        <p:spPr>
          <a:xfrm>
            <a:off x="304800" y="1554163"/>
            <a:ext cx="8686800" cy="4525962"/>
          </a:xfrm>
          <a:prstGeom prst="rect">
            <a:avLst/>
          </a:prstGeom>
          <a:noFill/>
          <a:ln>
            <a:noFill/>
          </a:ln>
        </p:spPr>
        <p:txBody>
          <a:bodyPr spcFirstLastPara="1" wrap="square" lIns="91425" tIns="45700" rIns="91425" bIns="45700" anchor="t" anchorCtr="0">
            <a:noAutofit/>
          </a:bodyPr>
          <a:lstStyle>
            <a:lvl1pPr marL="457200" marR="0" lvl="0" indent="-335280" algn="l" rtl="0">
              <a:spcBef>
                <a:spcPts val="480"/>
              </a:spcBef>
              <a:spcAft>
                <a:spcPts val="0"/>
              </a:spcAft>
              <a:buClr>
                <a:schemeClr val="accent1"/>
              </a:buClr>
              <a:buSzPts val="1680"/>
              <a:buFont typeface="Noto Sans Symbols"/>
              <a:buChar char="🞭"/>
              <a:defRPr sz="2400" b="0" i="0" u="none" strike="noStrike" cap="none">
                <a:solidFill>
                  <a:schemeClr val="dk2"/>
                </a:solidFill>
                <a:latin typeface="Libre Franklin"/>
                <a:ea typeface="Libre Franklin"/>
                <a:cs typeface="Libre Franklin"/>
                <a:sym typeface="Libre Franklin"/>
              </a:defRPr>
            </a:lvl1pPr>
            <a:lvl2pPr marL="914400" marR="0" lvl="1" indent="-321944" algn="l" rtl="0">
              <a:spcBef>
                <a:spcPts val="420"/>
              </a:spcBef>
              <a:spcAft>
                <a:spcPts val="0"/>
              </a:spcAft>
              <a:buClr>
                <a:schemeClr val="accent1"/>
              </a:buClr>
              <a:buSzPts val="1470"/>
              <a:buFont typeface="Noto Sans Symbols"/>
              <a:buChar char="🞤"/>
              <a:defRPr sz="2100" b="0" i="0" u="none" strike="noStrike" cap="none">
                <a:solidFill>
                  <a:schemeClr val="dk2"/>
                </a:solidFill>
                <a:latin typeface="Libre Franklin"/>
                <a:ea typeface="Libre Franklin"/>
                <a:cs typeface="Libre Franklin"/>
                <a:sym typeface="Libre Franklin"/>
              </a:defRPr>
            </a:lvl2pPr>
            <a:lvl3pPr marL="1371600" marR="0" lvl="2" indent="-308610" algn="l" rtl="0">
              <a:spcBef>
                <a:spcPts val="360"/>
              </a:spcBef>
              <a:spcAft>
                <a:spcPts val="0"/>
              </a:spcAft>
              <a:buClr>
                <a:schemeClr val="accent1"/>
              </a:buClr>
              <a:buSzPts val="1260"/>
              <a:buFont typeface="Noto Sans Symbols"/>
              <a:buChar char="🞫"/>
              <a:defRPr sz="1800" b="0" i="0" u="none" strike="noStrike" cap="none">
                <a:solidFill>
                  <a:schemeClr val="dk2"/>
                </a:solidFill>
                <a:latin typeface="Libre Franklin"/>
                <a:ea typeface="Libre Franklin"/>
                <a:cs typeface="Libre Franklin"/>
                <a:sym typeface="Libre Franklin"/>
              </a:defRPr>
            </a:lvl3pPr>
            <a:lvl4pPr marL="1828800" marR="0" lvl="3" indent="-295275" algn="l" rtl="0">
              <a:spcBef>
                <a:spcPts val="300"/>
              </a:spcBef>
              <a:spcAft>
                <a:spcPts val="0"/>
              </a:spcAft>
              <a:buClr>
                <a:schemeClr val="accent1"/>
              </a:buClr>
              <a:buSzPts val="1050"/>
              <a:buFont typeface="Noto Sans Symbols"/>
              <a:buChar char="🞲"/>
              <a:defRPr sz="1500" b="0" i="0" u="none" strike="noStrike" cap="none">
                <a:solidFill>
                  <a:schemeClr val="dk2"/>
                </a:solidFill>
                <a:latin typeface="Libre Franklin"/>
                <a:ea typeface="Libre Franklin"/>
                <a:cs typeface="Libre Franklin"/>
                <a:sym typeface="Libre Franklin"/>
              </a:defRPr>
            </a:lvl4pPr>
            <a:lvl5pPr marL="2286000" marR="0" lvl="4" indent="-297179" algn="l" rtl="0">
              <a:spcBef>
                <a:spcPts val="360"/>
              </a:spcBef>
              <a:spcAft>
                <a:spcPts val="0"/>
              </a:spcAft>
              <a:buClr>
                <a:schemeClr val="accent1"/>
              </a:buClr>
              <a:buSzPts val="1080"/>
              <a:buFont typeface="Noto Sans Symbols"/>
              <a:buChar char="🞩"/>
              <a:defRPr sz="1800" b="0" i="0" u="none" strike="noStrike" cap="none">
                <a:solidFill>
                  <a:schemeClr val="dk2"/>
                </a:solidFill>
                <a:latin typeface="Libre Franklin"/>
                <a:ea typeface="Libre Franklin"/>
                <a:cs typeface="Libre Franklin"/>
                <a:sym typeface="Libre Franklin"/>
              </a:defRPr>
            </a:lvl5pPr>
            <a:lvl6pPr marL="2743200" marR="0" lvl="5" indent="-280035" algn="l" rtl="0">
              <a:spcBef>
                <a:spcPts val="270"/>
              </a:spcBef>
              <a:spcAft>
                <a:spcPts val="0"/>
              </a:spcAft>
              <a:buClr>
                <a:schemeClr val="accent1"/>
              </a:buClr>
              <a:buSzPts val="810"/>
              <a:buFont typeface="Noto Sans Symbols"/>
              <a:buChar char="🞤"/>
              <a:defRPr sz="1350" b="0" i="0" u="none" strike="noStrike" cap="none">
                <a:solidFill>
                  <a:schemeClr val="dk2"/>
                </a:solidFill>
                <a:latin typeface="Libre Franklin"/>
                <a:ea typeface="Libre Franklin"/>
                <a:cs typeface="Libre Franklin"/>
                <a:sym typeface="Libre Franklin"/>
              </a:defRPr>
            </a:lvl6pPr>
            <a:lvl7pPr marL="3200400" marR="0" lvl="6" indent="-274320" algn="l" rtl="0">
              <a:spcBef>
                <a:spcPts val="240"/>
              </a:spcBef>
              <a:spcAft>
                <a:spcPts val="0"/>
              </a:spcAft>
              <a:buClr>
                <a:schemeClr val="accent1"/>
              </a:buClr>
              <a:buSzPts val="720"/>
              <a:buFont typeface="Noto Sans Symbols"/>
              <a:buChar char="🞲"/>
              <a:defRPr sz="1200" b="0" i="0" u="none" strike="noStrike" cap="none">
                <a:solidFill>
                  <a:schemeClr val="dk2"/>
                </a:solidFill>
                <a:latin typeface="Libre Franklin"/>
                <a:ea typeface="Libre Franklin"/>
                <a:cs typeface="Libre Franklin"/>
                <a:sym typeface="Libre Franklin"/>
              </a:defRPr>
            </a:lvl7pPr>
            <a:lvl8pPr marL="3657600" marR="0" lvl="7" indent="-274320" algn="l" rtl="0">
              <a:spcBef>
                <a:spcPts val="240"/>
              </a:spcBef>
              <a:spcAft>
                <a:spcPts val="0"/>
              </a:spcAft>
              <a:buClr>
                <a:schemeClr val="accent1"/>
              </a:buClr>
              <a:buSzPts val="720"/>
              <a:buFont typeface="Noto Sans Symbols"/>
              <a:buChar char="◆"/>
              <a:defRPr sz="1200" b="0" i="0" u="none" strike="noStrike" cap="none">
                <a:solidFill>
                  <a:schemeClr val="dk2"/>
                </a:solidFill>
                <a:latin typeface="Libre Franklin"/>
                <a:ea typeface="Libre Franklin"/>
                <a:cs typeface="Libre Franklin"/>
                <a:sym typeface="Libre Franklin"/>
              </a:defRPr>
            </a:lvl8pPr>
            <a:lvl9pPr marL="4114800" marR="0" lvl="8" indent="-268604" algn="l" rtl="0">
              <a:spcBef>
                <a:spcPts val="210"/>
              </a:spcBef>
              <a:spcAft>
                <a:spcPts val="0"/>
              </a:spcAft>
              <a:buClr>
                <a:schemeClr val="accent1"/>
              </a:buClr>
              <a:buSzPts val="630"/>
              <a:buFont typeface="Noto Sans Symbols"/>
              <a:buChar char="◼"/>
              <a:defRPr sz="1050" b="0" i="0" u="none" strike="noStrike" cap="none">
                <a:solidFill>
                  <a:schemeClr val="dk2"/>
                </a:solidFill>
                <a:latin typeface="Libre Franklin"/>
                <a:ea typeface="Libre Franklin"/>
                <a:cs typeface="Libre Franklin"/>
                <a:sym typeface="Libre Franklin"/>
              </a:defRPr>
            </a:lvl9pPr>
          </a:lstStyle>
          <a:p>
            <a:endParaRPr/>
          </a:p>
        </p:txBody>
      </p:sp>
      <p:sp>
        <p:nvSpPr>
          <p:cNvPr id="11" name="Google Shape;11;p45"/>
          <p:cNvSpPr txBox="1">
            <a:spLocks noGrp="1"/>
          </p:cNvSpPr>
          <p:nvPr>
            <p:ph type="dt" idx="10"/>
          </p:nvPr>
        </p:nvSpPr>
        <p:spPr>
          <a:xfrm>
            <a:off x="6477000" y="76200"/>
            <a:ext cx="2514600" cy="2889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900" b="0" i="0" u="none" strike="noStrike" cap="none">
                <a:solidFill>
                  <a:srgbClr val="0D61AD"/>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45"/>
          <p:cNvSpPr txBox="1">
            <a:spLocks noGrp="1"/>
          </p:cNvSpPr>
          <p:nvPr>
            <p:ph type="ftr" idx="11"/>
          </p:nvPr>
        </p:nvSpPr>
        <p:spPr>
          <a:xfrm>
            <a:off x="3124200" y="76200"/>
            <a:ext cx="3352800" cy="2889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900" b="0" i="0" u="none" strike="noStrike" cap="none">
                <a:solidFill>
                  <a:srgbClr val="0D61AD"/>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5"/>
          <p:cNvSpPr txBox="1">
            <a:spLocks noGrp="1"/>
          </p:cNvSpPr>
          <p:nvPr>
            <p:ph type="sldNum" idx="12"/>
          </p:nvPr>
        </p:nvSpPr>
        <p:spPr>
          <a:xfrm>
            <a:off x="8229600" y="6477000"/>
            <a:ext cx="762000" cy="24447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900" b="0" i="0" u="none" strike="noStrike" cap="none">
                <a:solidFill>
                  <a:srgbClr val="0C61AE"/>
                </a:solidFill>
                <a:latin typeface="Arial"/>
                <a:ea typeface="Arial"/>
                <a:cs typeface="Arial"/>
                <a:sym typeface="Arial"/>
              </a:defRPr>
            </a:lvl1pPr>
            <a:lvl2pPr marL="0" marR="0" lvl="1" indent="0" algn="r" rtl="0">
              <a:spcBef>
                <a:spcPts val="0"/>
              </a:spcBef>
              <a:spcAft>
                <a:spcPts val="0"/>
              </a:spcAft>
              <a:buNone/>
              <a:defRPr sz="900" b="0" i="0" u="none" strike="noStrike" cap="none">
                <a:solidFill>
                  <a:srgbClr val="0C61AE"/>
                </a:solidFill>
                <a:latin typeface="Arial"/>
                <a:ea typeface="Arial"/>
                <a:cs typeface="Arial"/>
                <a:sym typeface="Arial"/>
              </a:defRPr>
            </a:lvl2pPr>
            <a:lvl3pPr marL="0" marR="0" lvl="2" indent="0" algn="r" rtl="0">
              <a:spcBef>
                <a:spcPts val="0"/>
              </a:spcBef>
              <a:spcAft>
                <a:spcPts val="0"/>
              </a:spcAft>
              <a:buNone/>
              <a:defRPr sz="900" b="0" i="0" u="none" strike="noStrike" cap="none">
                <a:solidFill>
                  <a:srgbClr val="0C61AE"/>
                </a:solidFill>
                <a:latin typeface="Arial"/>
                <a:ea typeface="Arial"/>
                <a:cs typeface="Arial"/>
                <a:sym typeface="Arial"/>
              </a:defRPr>
            </a:lvl3pPr>
            <a:lvl4pPr marL="0" marR="0" lvl="3" indent="0" algn="r" rtl="0">
              <a:spcBef>
                <a:spcPts val="0"/>
              </a:spcBef>
              <a:spcAft>
                <a:spcPts val="0"/>
              </a:spcAft>
              <a:buNone/>
              <a:defRPr sz="900" b="0" i="0" u="none" strike="noStrike" cap="none">
                <a:solidFill>
                  <a:srgbClr val="0C61AE"/>
                </a:solidFill>
                <a:latin typeface="Arial"/>
                <a:ea typeface="Arial"/>
                <a:cs typeface="Arial"/>
                <a:sym typeface="Arial"/>
              </a:defRPr>
            </a:lvl4pPr>
            <a:lvl5pPr marL="0" marR="0" lvl="4" indent="0" algn="r" rtl="0">
              <a:spcBef>
                <a:spcPts val="0"/>
              </a:spcBef>
              <a:spcAft>
                <a:spcPts val="0"/>
              </a:spcAft>
              <a:buNone/>
              <a:defRPr sz="900" b="0" i="0" u="none" strike="noStrike" cap="none">
                <a:solidFill>
                  <a:srgbClr val="0C61AE"/>
                </a:solidFill>
                <a:latin typeface="Arial"/>
                <a:ea typeface="Arial"/>
                <a:cs typeface="Arial"/>
                <a:sym typeface="Arial"/>
              </a:defRPr>
            </a:lvl5pPr>
            <a:lvl6pPr marL="0" marR="0" lvl="5" indent="0" algn="r" rtl="0">
              <a:spcBef>
                <a:spcPts val="0"/>
              </a:spcBef>
              <a:spcAft>
                <a:spcPts val="0"/>
              </a:spcAft>
              <a:buNone/>
              <a:defRPr sz="900" b="0" i="0" u="none" strike="noStrike" cap="none">
                <a:solidFill>
                  <a:srgbClr val="0C61AE"/>
                </a:solidFill>
                <a:latin typeface="Arial"/>
                <a:ea typeface="Arial"/>
                <a:cs typeface="Arial"/>
                <a:sym typeface="Arial"/>
              </a:defRPr>
            </a:lvl6pPr>
            <a:lvl7pPr marL="0" marR="0" lvl="6" indent="0" algn="r" rtl="0">
              <a:spcBef>
                <a:spcPts val="0"/>
              </a:spcBef>
              <a:spcAft>
                <a:spcPts val="0"/>
              </a:spcAft>
              <a:buNone/>
              <a:defRPr sz="900" b="0" i="0" u="none" strike="noStrike" cap="none">
                <a:solidFill>
                  <a:srgbClr val="0C61AE"/>
                </a:solidFill>
                <a:latin typeface="Arial"/>
                <a:ea typeface="Arial"/>
                <a:cs typeface="Arial"/>
                <a:sym typeface="Arial"/>
              </a:defRPr>
            </a:lvl7pPr>
            <a:lvl8pPr marL="0" marR="0" lvl="7" indent="0" algn="r" rtl="0">
              <a:spcBef>
                <a:spcPts val="0"/>
              </a:spcBef>
              <a:spcAft>
                <a:spcPts val="0"/>
              </a:spcAft>
              <a:buNone/>
              <a:defRPr sz="900" b="0" i="0" u="none" strike="noStrike" cap="none">
                <a:solidFill>
                  <a:srgbClr val="0C61AE"/>
                </a:solidFill>
                <a:latin typeface="Arial"/>
                <a:ea typeface="Arial"/>
                <a:cs typeface="Arial"/>
                <a:sym typeface="Arial"/>
              </a:defRPr>
            </a:lvl8pPr>
            <a:lvl9pPr marL="0" marR="0" lvl="8" indent="0" algn="r" rtl="0">
              <a:spcBef>
                <a:spcPts val="0"/>
              </a:spcBef>
              <a:spcAft>
                <a:spcPts val="0"/>
              </a:spcAft>
              <a:buNone/>
              <a:defRPr sz="900" b="0" i="0" u="none" strike="noStrike" cap="none">
                <a:solidFill>
                  <a:srgbClr val="0C61AE"/>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45"/>
          <p:cNvSpPr txBox="1"/>
          <p:nvPr/>
        </p:nvSpPr>
        <p:spPr>
          <a:xfrm>
            <a:off x="457200" y="609600"/>
            <a:ext cx="8382000" cy="5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0" i="0" u="none" strike="noStrike" cap="none">
                <a:solidFill>
                  <a:srgbClr val="06686D"/>
                </a:solidFill>
                <a:latin typeface="Libre Franklin Medium"/>
                <a:ea typeface="Libre Franklin Medium"/>
                <a:cs typeface="Libre Franklin Medium"/>
                <a:sym typeface="Libre Franklin Medium"/>
              </a:rPr>
              <a:t>CLICK TO EDIT MASTER TITLE STYLE</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ffgc.org/The-Florida-Garden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hyperlink" Target="http://gardenclub.org/clubs/club-presidents.aspx#yearbookinfo"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hyperlink" Target="https://www.deepsouthgardenclubs.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41.jpg"/><Relationship Id="rId9"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1.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hyperlink" Target="http://www.funseas.com/FFGC" TargetMode="External"/><Relationship Id="rId4" Type="http://schemas.openxmlformats.org/officeDocument/2006/relationships/image" Target="../media/image75.png"/><Relationship Id="rId9" Type="http://schemas.openxmlformats.org/officeDocument/2006/relationships/hyperlink" Target="mailto:Satkinson@FunSeas.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g"/></Relationships>
</file>

<file path=ppt/slides/_rels/slide5.xml.rels><?xml version="1.0" encoding="UTF-8" standalone="yes"?>
<Relationships xmlns="http://schemas.openxmlformats.org/package/2006/relationships"><Relationship Id="rId3" Type="http://schemas.openxmlformats.org/officeDocument/2006/relationships/hyperlink" Target="mailto:ffgc@ffgcmail.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package" Target="../embeddings/Microsoft_PowerPoint_Presentation.pptx"/><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0"/>
        <p:cNvGrpSpPr/>
        <p:nvPr/>
      </p:nvGrpSpPr>
      <p:grpSpPr>
        <a:xfrm>
          <a:off x="0" y="0"/>
          <a:ext cx="0" cy="0"/>
          <a:chOff x="0" y="0"/>
          <a:chExt cx="0" cy="0"/>
        </a:xfrm>
      </p:grpSpPr>
      <p:pic>
        <p:nvPicPr>
          <p:cNvPr id="41" name="Google Shape;41;p1"/>
          <p:cNvPicPr preferRelativeResize="0"/>
          <p:nvPr/>
        </p:nvPicPr>
        <p:blipFill rotWithShape="1">
          <a:blip r:embed="rId3">
            <a:alphaModFix/>
          </a:blip>
          <a:srcRect/>
          <a:stretch/>
        </p:blipFill>
        <p:spPr>
          <a:xfrm>
            <a:off x="3314700" y="1143000"/>
            <a:ext cx="2628900" cy="2628900"/>
          </a:xfrm>
          <a:prstGeom prst="rect">
            <a:avLst/>
          </a:prstGeom>
          <a:noFill/>
          <a:ln>
            <a:noFill/>
          </a:ln>
        </p:spPr>
      </p:pic>
      <p:sp>
        <p:nvSpPr>
          <p:cNvPr id="42" name="Google Shape;42;p1"/>
          <p:cNvSpPr txBox="1"/>
          <p:nvPr/>
        </p:nvSpPr>
        <p:spPr>
          <a:xfrm>
            <a:off x="1743075" y="4061389"/>
            <a:ext cx="5657850" cy="1446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rgbClr val="05686C"/>
                </a:solidFill>
                <a:latin typeface="Libre Franklin Medium"/>
                <a:ea typeface="Libre Franklin Medium"/>
                <a:cs typeface="Libre Franklin Medium"/>
                <a:sym typeface="Libre Franklin Medium"/>
              </a:rPr>
              <a:t>FFGC DISTRICT TOUR</a:t>
            </a:r>
            <a:endParaRPr dirty="0"/>
          </a:p>
          <a:p>
            <a:pPr marL="0" marR="0" lvl="0" indent="0" algn="ctr" rtl="0">
              <a:spcBef>
                <a:spcPts val="0"/>
              </a:spcBef>
              <a:spcAft>
                <a:spcPts val="0"/>
              </a:spcAft>
              <a:buNone/>
            </a:pPr>
            <a:r>
              <a:rPr lang="en-US" sz="4400" b="0" i="0" u="none" strike="noStrike" cap="none" dirty="0">
                <a:solidFill>
                  <a:srgbClr val="05686C"/>
                </a:solidFill>
                <a:latin typeface="Libre Franklin Medium"/>
                <a:ea typeface="Libre Franklin Medium"/>
                <a:cs typeface="Libre Franklin Medium"/>
                <a:sym typeface="Libre Franklin Medium"/>
              </a:rPr>
              <a:t>OCTOBER 2023</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Google Shape;101;p10"/>
          <p:cNvSpPr txBox="1">
            <a:spLocks noGrp="1"/>
          </p:cNvSpPr>
          <p:nvPr>
            <p:ph type="body" idx="1"/>
          </p:nvPr>
        </p:nvSpPr>
        <p:spPr>
          <a:xfrm>
            <a:off x="1070499" y="1759257"/>
            <a:ext cx="6781800" cy="44862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70"/>
              <a:buFont typeface="Noto Sans Symbols"/>
              <a:buNone/>
            </a:pPr>
            <a:r>
              <a:rPr lang="en-US" sz="2100" b="1" dirty="0"/>
              <a:t>All Award information is available online.</a:t>
            </a:r>
            <a:endParaRPr b="1" dirty="0"/>
          </a:p>
          <a:p>
            <a:pPr marL="0" lvl="0" indent="0" algn="l" rtl="0">
              <a:spcBef>
                <a:spcPts val="420"/>
              </a:spcBef>
              <a:spcAft>
                <a:spcPts val="0"/>
              </a:spcAft>
              <a:buSzPts val="1470"/>
              <a:buFont typeface="Noto Sans Symbols"/>
              <a:buNone/>
            </a:pPr>
            <a:r>
              <a:rPr lang="en-US" sz="2100" b="1" dirty="0"/>
              <a:t>Applications sent via email but BOEs by mail.</a:t>
            </a:r>
            <a:endParaRPr b="1" dirty="0"/>
          </a:p>
          <a:p>
            <a:pPr marL="0" lvl="0" indent="0" algn="l" rtl="0">
              <a:spcBef>
                <a:spcPts val="420"/>
              </a:spcBef>
              <a:spcAft>
                <a:spcPts val="0"/>
              </a:spcAft>
              <a:buSzPts val="1470"/>
              <a:buFont typeface="Noto Sans Symbols"/>
              <a:buNone/>
            </a:pPr>
            <a:r>
              <a:rPr lang="en-US" sz="2100" b="1" dirty="0"/>
              <a:t>Due dates differ—most due </a:t>
            </a:r>
            <a:r>
              <a:rPr lang="en-US" sz="2100" b="1" u="sng" dirty="0">
                <a:solidFill>
                  <a:srgbClr val="FF0000"/>
                </a:solidFill>
              </a:rPr>
              <a:t>22 November </a:t>
            </a:r>
            <a:r>
              <a:rPr lang="en-US" sz="2100" b="1" dirty="0"/>
              <a:t>but several are due before or after that date!</a:t>
            </a:r>
            <a:endParaRPr b="1" dirty="0"/>
          </a:p>
          <a:p>
            <a:pPr marL="0" lvl="0" indent="0" algn="l" rtl="0">
              <a:spcBef>
                <a:spcPts val="300"/>
              </a:spcBef>
              <a:spcAft>
                <a:spcPts val="0"/>
              </a:spcAft>
              <a:buSzPts val="840"/>
              <a:buFont typeface="Noto Sans Symbols"/>
              <a:buNone/>
            </a:pPr>
            <a:endParaRPr lang="en-US" sz="1200" b="1" dirty="0"/>
          </a:p>
          <a:p>
            <a:pPr marL="0" lvl="0" indent="0" algn="l" rtl="0">
              <a:spcBef>
                <a:spcPts val="300"/>
              </a:spcBef>
              <a:spcAft>
                <a:spcPts val="0"/>
              </a:spcAft>
              <a:buSzPts val="840"/>
              <a:buFont typeface="Noto Sans Symbols"/>
              <a:buNone/>
            </a:pPr>
            <a:r>
              <a:rPr lang="en-US" sz="1500" b="1" dirty="0"/>
              <a:t>#11 Yearbook Award …………………………………………….   November 1	</a:t>
            </a:r>
            <a:endParaRPr dirty="0"/>
          </a:p>
          <a:p>
            <a:pPr marL="0" lvl="0" indent="0" algn="l" rtl="0">
              <a:spcBef>
                <a:spcPts val="300"/>
              </a:spcBef>
              <a:spcAft>
                <a:spcPts val="0"/>
              </a:spcAft>
              <a:buSzPts val="1050"/>
              <a:buFont typeface="Noto Sans Symbols"/>
              <a:buNone/>
            </a:pPr>
            <a:r>
              <a:rPr lang="en-US" sz="1500" b="1" dirty="0"/>
              <a:t>Flower Show Achievement Awards ……………………....... November 22</a:t>
            </a:r>
            <a:endParaRPr sz="1500" dirty="0"/>
          </a:p>
          <a:p>
            <a:pPr marL="0" lvl="0" indent="0" algn="l" rtl="0">
              <a:spcBef>
                <a:spcPts val="300"/>
              </a:spcBef>
              <a:spcAft>
                <a:spcPts val="0"/>
              </a:spcAft>
              <a:buSzPts val="1050"/>
              <a:buFont typeface="Noto Sans Symbols"/>
              <a:buNone/>
            </a:pPr>
            <a:r>
              <a:rPr lang="en-US" sz="1500" b="1" dirty="0"/>
              <a:t>Flower Show Related Awards ……………………………........November 22</a:t>
            </a:r>
            <a:endParaRPr sz="1500" dirty="0"/>
          </a:p>
          <a:p>
            <a:pPr marL="0" lvl="0" indent="0" algn="l" rtl="0">
              <a:spcBef>
                <a:spcPts val="300"/>
              </a:spcBef>
              <a:spcAft>
                <a:spcPts val="0"/>
              </a:spcAft>
              <a:buSzPts val="1050"/>
              <a:buFont typeface="Noto Sans Symbols"/>
              <a:buNone/>
            </a:pPr>
            <a:r>
              <a:rPr lang="en-US" sz="1500" b="1" dirty="0"/>
              <a:t>Deep South &amp; NGC Awards to Awards Chair ……………. November 22</a:t>
            </a:r>
            <a:endParaRPr sz="1500" dirty="0"/>
          </a:p>
          <a:p>
            <a:pPr marL="0" lvl="0" indent="0" algn="l" rtl="0">
              <a:spcBef>
                <a:spcPts val="300"/>
              </a:spcBef>
              <a:spcAft>
                <a:spcPts val="0"/>
              </a:spcAft>
              <a:buSzPts val="1050"/>
              <a:buFont typeface="Noto Sans Symbols"/>
              <a:buNone/>
            </a:pPr>
            <a:r>
              <a:rPr lang="en-US" sz="1500" b="1" dirty="0"/>
              <a:t>Jr. Gardener FFGC Awards J-1 - J-6 …………………………..November 22</a:t>
            </a:r>
            <a:endParaRPr dirty="0"/>
          </a:p>
          <a:p>
            <a:pPr marL="0" lvl="0" indent="0" algn="l" rtl="0">
              <a:spcBef>
                <a:spcPts val="300"/>
              </a:spcBef>
              <a:spcAft>
                <a:spcPts val="0"/>
              </a:spcAft>
              <a:buSzPts val="1050"/>
              <a:buFont typeface="Noto Sans Symbols"/>
              <a:buNone/>
            </a:pPr>
            <a:r>
              <a:rPr lang="en-US" sz="1500" b="1" dirty="0"/>
              <a:t>Nell Coe Award #61…………………………………………………March 20, 2025</a:t>
            </a:r>
            <a:endParaRPr sz="1200" b="1" dirty="0"/>
          </a:p>
          <a:p>
            <a:pPr marL="0" lvl="0" indent="0" algn="l" rtl="0">
              <a:spcBef>
                <a:spcPts val="540"/>
              </a:spcBef>
              <a:spcAft>
                <a:spcPts val="0"/>
              </a:spcAft>
              <a:buSzPts val="1890"/>
              <a:buFont typeface="Noto Sans Symbols"/>
              <a:buNone/>
            </a:pPr>
            <a:r>
              <a:rPr lang="en-US" sz="2700" dirty="0"/>
              <a:t>Winners announced at convention. </a:t>
            </a:r>
            <a:endParaRPr dirty="0"/>
          </a:p>
          <a:p>
            <a:pPr marL="0" lvl="0" indent="0" algn="l" rtl="0">
              <a:spcBef>
                <a:spcPts val="540"/>
              </a:spcBef>
              <a:spcAft>
                <a:spcPts val="0"/>
              </a:spcAft>
              <a:buSzPts val="1890"/>
              <a:buFont typeface="Noto Sans Symbols"/>
              <a:buNone/>
            </a:pPr>
            <a:r>
              <a:rPr lang="en-US" sz="2700" dirty="0"/>
              <a:t>Remember, you must enter to win!</a:t>
            </a:r>
            <a:endParaRPr dirty="0"/>
          </a:p>
        </p:txBody>
      </p:sp>
      <p:pic>
        <p:nvPicPr>
          <p:cNvPr id="102" name="Google Shape;102;p10" descr="A green palm tree in a circle&#10;&#10;Description automatically generated"/>
          <p:cNvPicPr preferRelativeResize="0"/>
          <p:nvPr/>
        </p:nvPicPr>
        <p:blipFill rotWithShape="1">
          <a:blip r:embed="rId3">
            <a:alphaModFix/>
          </a:blip>
          <a:srcRect/>
          <a:stretch/>
        </p:blipFill>
        <p:spPr>
          <a:xfrm>
            <a:off x="6791325" y="533400"/>
            <a:ext cx="981076" cy="1125538"/>
          </a:xfrm>
          <a:prstGeom prst="rect">
            <a:avLst/>
          </a:prstGeom>
          <a:noFill/>
          <a:ln>
            <a:noFill/>
          </a:ln>
        </p:spPr>
      </p:pic>
      <p:sp>
        <p:nvSpPr>
          <p:cNvPr id="103" name="Google Shape;103;p10"/>
          <p:cNvSpPr txBox="1"/>
          <p:nvPr/>
        </p:nvSpPr>
        <p:spPr>
          <a:xfrm>
            <a:off x="762000" y="533400"/>
            <a:ext cx="6905625" cy="769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chemeClr val="dk1"/>
                </a:solidFill>
                <a:latin typeface="Libre Franklin Medium"/>
                <a:ea typeface="Libre Franklin Medium"/>
                <a:cs typeface="Libre Franklin Medium"/>
                <a:sym typeface="Libre Franklin Medium"/>
              </a:rPr>
              <a:t>AWARDS</a:t>
            </a:r>
            <a:endParaRPr sz="1000" b="0" i="0" u="none" strike="noStrike"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07"/>
        <p:cNvGrpSpPr/>
        <p:nvPr/>
      </p:nvGrpSpPr>
      <p:grpSpPr>
        <a:xfrm>
          <a:off x="0" y="0"/>
          <a:ext cx="0" cy="0"/>
          <a:chOff x="0" y="0"/>
          <a:chExt cx="0" cy="0"/>
        </a:xfrm>
      </p:grpSpPr>
      <p:sp>
        <p:nvSpPr>
          <p:cNvPr id="108" name="Google Shape;108;p11"/>
          <p:cNvSpPr txBox="1">
            <a:spLocks noGrp="1"/>
          </p:cNvSpPr>
          <p:nvPr>
            <p:ph type="body" idx="1"/>
          </p:nvPr>
        </p:nvSpPr>
        <p:spPr>
          <a:xfrm>
            <a:off x="3249246" y="1922463"/>
            <a:ext cx="5029200" cy="14811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80"/>
              <a:buFont typeface="Noto Sans Symbols"/>
              <a:buNone/>
            </a:pPr>
            <a:r>
              <a:rPr lang="en-US" b="1"/>
              <a:t>A.D.D. as District Membership Chair</a:t>
            </a:r>
            <a:endParaRPr/>
          </a:p>
          <a:p>
            <a:pPr marL="0" lvl="0" indent="0" algn="l" rtl="0">
              <a:spcBef>
                <a:spcPts val="480"/>
              </a:spcBef>
              <a:spcAft>
                <a:spcPts val="0"/>
              </a:spcAft>
              <a:buSzPts val="1680"/>
              <a:buFont typeface="Noto Sans Symbols"/>
              <a:buNone/>
            </a:pPr>
            <a:r>
              <a:rPr lang="en-US" b="1"/>
              <a:t>Recruitment ideas! Retention ideas!</a:t>
            </a:r>
            <a:endParaRPr/>
          </a:p>
          <a:p>
            <a:pPr marL="0" lvl="0" indent="0" algn="l" rtl="0">
              <a:spcBef>
                <a:spcPts val="480"/>
              </a:spcBef>
              <a:spcAft>
                <a:spcPts val="0"/>
              </a:spcAft>
              <a:buSzPts val="1680"/>
              <a:buFont typeface="Noto Sans Symbols"/>
              <a:buNone/>
            </a:pPr>
            <a:r>
              <a:rPr lang="en-US" b="1" u="sng"/>
              <a:t>Membership cards </a:t>
            </a:r>
            <a:r>
              <a:rPr lang="en-US" b="1"/>
              <a:t>distributed today!</a:t>
            </a:r>
            <a:endParaRPr sz="2100"/>
          </a:p>
        </p:txBody>
      </p:sp>
      <p:pic>
        <p:nvPicPr>
          <p:cNvPr id="109" name="Google Shape;109;p11"/>
          <p:cNvPicPr preferRelativeResize="0"/>
          <p:nvPr/>
        </p:nvPicPr>
        <p:blipFill rotWithShape="1">
          <a:blip r:embed="rId3">
            <a:alphaModFix/>
          </a:blip>
          <a:srcRect/>
          <a:stretch/>
        </p:blipFill>
        <p:spPr>
          <a:xfrm>
            <a:off x="511175" y="4511675"/>
            <a:ext cx="2614613" cy="1960563"/>
          </a:xfrm>
          <a:prstGeom prst="rect">
            <a:avLst/>
          </a:prstGeom>
          <a:noFill/>
          <a:ln>
            <a:noFill/>
          </a:ln>
        </p:spPr>
      </p:pic>
      <p:pic>
        <p:nvPicPr>
          <p:cNvPr id="110" name="Google Shape;110;p11"/>
          <p:cNvPicPr preferRelativeResize="0"/>
          <p:nvPr/>
        </p:nvPicPr>
        <p:blipFill rotWithShape="1">
          <a:blip r:embed="rId4">
            <a:alphaModFix/>
          </a:blip>
          <a:srcRect/>
          <a:stretch/>
        </p:blipFill>
        <p:spPr>
          <a:xfrm>
            <a:off x="3276600" y="4511675"/>
            <a:ext cx="1828800" cy="1908175"/>
          </a:xfrm>
          <a:prstGeom prst="rect">
            <a:avLst/>
          </a:prstGeom>
          <a:noFill/>
          <a:ln>
            <a:noFill/>
          </a:ln>
        </p:spPr>
      </p:pic>
      <p:pic>
        <p:nvPicPr>
          <p:cNvPr id="111" name="Google Shape;111;p11"/>
          <p:cNvPicPr preferRelativeResize="0"/>
          <p:nvPr/>
        </p:nvPicPr>
        <p:blipFill rotWithShape="1">
          <a:blip r:embed="rId5">
            <a:alphaModFix/>
          </a:blip>
          <a:srcRect/>
          <a:stretch/>
        </p:blipFill>
        <p:spPr>
          <a:xfrm>
            <a:off x="5257800" y="4511675"/>
            <a:ext cx="2543175" cy="1908175"/>
          </a:xfrm>
          <a:prstGeom prst="rect">
            <a:avLst/>
          </a:prstGeom>
          <a:noFill/>
          <a:ln>
            <a:noFill/>
          </a:ln>
        </p:spPr>
      </p:pic>
      <p:sp>
        <p:nvSpPr>
          <p:cNvPr id="113" name="Google Shape;113;p11"/>
          <p:cNvSpPr txBox="1"/>
          <p:nvPr/>
        </p:nvSpPr>
        <p:spPr>
          <a:xfrm>
            <a:off x="1100138" y="528638"/>
            <a:ext cx="6907212" cy="769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none" strike="noStrike" cap="none">
                <a:solidFill>
                  <a:schemeClr val="dk1"/>
                </a:solidFill>
                <a:latin typeface="Libre Franklin Medium"/>
                <a:ea typeface="Libre Franklin Medium"/>
                <a:cs typeface="Libre Franklin Medium"/>
                <a:sym typeface="Libre Franklin Medium"/>
              </a:rPr>
              <a:t>MEMBERSHIP</a:t>
            </a:r>
            <a:endParaRPr sz="1000" b="0" i="0" u="none" strike="noStrike" cap="none">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9B03229C-B1BD-A368-68A1-C305DF44FB6C}"/>
              </a:ext>
            </a:extLst>
          </p:cNvPr>
          <p:cNvPicPr>
            <a:picLocks noChangeAspect="1"/>
          </p:cNvPicPr>
          <p:nvPr/>
        </p:nvPicPr>
        <p:blipFill>
          <a:blip r:embed="rId6"/>
          <a:stretch>
            <a:fillRect/>
          </a:stretch>
        </p:blipFill>
        <p:spPr>
          <a:xfrm rot="5400000">
            <a:off x="191439" y="1591514"/>
            <a:ext cx="3254083" cy="244056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pic>
        <p:nvPicPr>
          <p:cNvPr id="118" name="Google Shape;118;p12" descr="A group of orange flowers&#10;&#10;Description automatically generated"/>
          <p:cNvPicPr preferRelativeResize="0"/>
          <p:nvPr/>
        </p:nvPicPr>
        <p:blipFill rotWithShape="1">
          <a:blip r:embed="rId3">
            <a:alphaModFix/>
          </a:blip>
          <a:srcRect/>
          <a:stretch/>
        </p:blipFill>
        <p:spPr>
          <a:xfrm>
            <a:off x="13677" y="61076"/>
            <a:ext cx="9144000" cy="6796924"/>
          </a:xfrm>
          <a:prstGeom prst="rect">
            <a:avLst/>
          </a:prstGeom>
          <a:noFill/>
          <a:ln>
            <a:noFill/>
          </a:ln>
        </p:spPr>
      </p:pic>
      <p:sp>
        <p:nvSpPr>
          <p:cNvPr id="119" name="Google Shape;119;p12"/>
          <p:cNvSpPr txBox="1"/>
          <p:nvPr/>
        </p:nvSpPr>
        <p:spPr>
          <a:xfrm>
            <a:off x="666750" y="539993"/>
            <a:ext cx="7696200"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dirty="0">
                <a:solidFill>
                  <a:schemeClr val="lt1"/>
                </a:solidFill>
                <a:latin typeface="Libre Franklin Medium"/>
                <a:ea typeface="Libre Franklin Medium"/>
                <a:cs typeface="Libre Franklin Medium"/>
                <a:sym typeface="Libre Franklin Medium"/>
              </a:rPr>
              <a:t>THE VALUE OF MEMBERSHIP</a:t>
            </a:r>
            <a:endParaRPr dirty="0"/>
          </a:p>
        </p:txBody>
      </p:sp>
      <p:sp>
        <p:nvSpPr>
          <p:cNvPr id="120" name="Google Shape;120;p12"/>
          <p:cNvSpPr/>
          <p:nvPr/>
        </p:nvSpPr>
        <p:spPr>
          <a:xfrm>
            <a:off x="609600" y="1433634"/>
            <a:ext cx="7696200" cy="4648200"/>
          </a:xfrm>
          <a:prstGeom prst="roundRect">
            <a:avLst>
              <a:gd name="adj" fmla="val 16667"/>
            </a:avLst>
          </a:prstGeom>
          <a:solidFill>
            <a:schemeClr val="dk2">
              <a:alpha val="84705"/>
            </a:schemeClr>
          </a:solidFill>
          <a:ln w="12700" cap="flat" cmpd="sng">
            <a:solidFill>
              <a:srgbClr val="062E5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1" name="Google Shape;121;p12"/>
          <p:cNvSpPr txBox="1">
            <a:spLocks noGrp="1"/>
          </p:cNvSpPr>
          <p:nvPr>
            <p:ph type="body" idx="1"/>
          </p:nvPr>
        </p:nvSpPr>
        <p:spPr>
          <a:xfrm>
            <a:off x="723900" y="1433634"/>
            <a:ext cx="7696200" cy="4530725"/>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1400"/>
              <a:buFont typeface="Arial"/>
              <a:buChar char="•"/>
            </a:pPr>
            <a:r>
              <a:rPr lang="en-US" sz="2000" b="1" dirty="0">
                <a:solidFill>
                  <a:schemeClr val="lt1"/>
                </a:solidFill>
                <a:latin typeface="Libre Franklin Medium"/>
                <a:ea typeface="Libre Franklin Medium"/>
                <a:cs typeface="Libre Franklin Medium"/>
                <a:sym typeface="Libre Franklin Medium"/>
              </a:rPr>
              <a:t>Membership</a:t>
            </a:r>
            <a:r>
              <a:rPr lang="en-US" sz="2000" dirty="0">
                <a:solidFill>
                  <a:schemeClr val="lt1"/>
                </a:solidFill>
                <a:latin typeface="Libre Franklin Medium"/>
                <a:ea typeface="Libre Franklin Medium"/>
                <a:cs typeface="Libre Franklin Medium"/>
                <a:sym typeface="Libre Franklin Medium"/>
              </a:rPr>
              <a:t> connects you with nearly 10,000 members.</a:t>
            </a:r>
            <a:endParaRPr dirty="0"/>
          </a:p>
          <a:p>
            <a:pPr marL="257175" lvl="0" indent="-257175" algn="l" rtl="0">
              <a:spcBef>
                <a:spcPts val="400"/>
              </a:spcBef>
              <a:spcAft>
                <a:spcPts val="0"/>
              </a:spcAft>
              <a:buSzPts val="1400"/>
              <a:buFont typeface="Arial"/>
              <a:buChar char="•"/>
            </a:pPr>
            <a:r>
              <a:rPr lang="en-US" sz="2000" b="1" i="1" u="sng" dirty="0">
                <a:solidFill>
                  <a:schemeClr val="lt1"/>
                </a:solidFill>
                <a:latin typeface="Libre Franklin Medium"/>
                <a:ea typeface="Libre Franklin Medium"/>
                <a:cs typeface="Libre Franklin Medium"/>
                <a:sym typeface="Libre Franklin Medium"/>
                <a:hlinkClick r:id="rId4">
                  <a:extLst>
                    <a:ext uri="{A12FA001-AC4F-418D-AE19-62706E023703}">
                      <ahyp:hlinkClr xmlns:ahyp="http://schemas.microsoft.com/office/drawing/2018/hyperlinkcolor" val="tx"/>
                    </a:ext>
                  </a:extLst>
                </a:hlinkClick>
              </a:rPr>
              <a:t>The Florida Gardener</a:t>
            </a:r>
            <a:r>
              <a:rPr lang="en-US" sz="2000" dirty="0">
                <a:solidFill>
                  <a:schemeClr val="lt1"/>
                </a:solidFill>
                <a:latin typeface="Libre Franklin Medium"/>
                <a:ea typeface="Libre Franklin Medium"/>
                <a:cs typeface="Libre Franklin Medium"/>
                <a:sym typeface="Libre Franklin Medium"/>
              </a:rPr>
              <a:t> online and submit articles.</a:t>
            </a:r>
            <a:endParaRPr dirty="0"/>
          </a:p>
          <a:p>
            <a:pPr marL="257175" lvl="0" indent="-257175" algn="l" rtl="0">
              <a:spcBef>
                <a:spcPts val="400"/>
              </a:spcBef>
              <a:spcAft>
                <a:spcPts val="0"/>
              </a:spcAft>
              <a:buSzPts val="1400"/>
              <a:buFont typeface="Arial"/>
              <a:buChar char="•"/>
            </a:pPr>
            <a:r>
              <a:rPr lang="en-US" sz="2000" b="1" dirty="0">
                <a:solidFill>
                  <a:schemeClr val="lt1"/>
                </a:solidFill>
                <a:latin typeface="Libre Franklin Medium"/>
                <a:ea typeface="Libre Franklin Medium"/>
                <a:cs typeface="Libre Franklin Medium"/>
                <a:sym typeface="Libre Franklin Medium"/>
              </a:rPr>
              <a:t>Educational</a:t>
            </a:r>
            <a:r>
              <a:rPr lang="en-US" sz="2000" dirty="0">
                <a:solidFill>
                  <a:schemeClr val="lt1"/>
                </a:solidFill>
                <a:latin typeface="Libre Franklin Medium"/>
                <a:ea typeface="Libre Franklin Medium"/>
                <a:cs typeface="Libre Franklin Medium"/>
                <a:sym typeface="Libre Franklin Medium"/>
              </a:rPr>
              <a:t> workshops the environment, conservation, landscape design, and floral arranging. Complete all four NGC courses and become a recognized Consultant in that area.</a:t>
            </a:r>
            <a:endParaRPr dirty="0"/>
          </a:p>
          <a:p>
            <a:pPr marL="257175" lvl="0" indent="-257175" algn="l" rtl="0">
              <a:spcBef>
                <a:spcPts val="400"/>
              </a:spcBef>
              <a:spcAft>
                <a:spcPts val="0"/>
              </a:spcAft>
              <a:buSzPts val="1400"/>
              <a:buFont typeface="Arial"/>
              <a:buChar char="•"/>
            </a:pPr>
            <a:r>
              <a:rPr lang="en-US" sz="2000" b="1" dirty="0">
                <a:solidFill>
                  <a:schemeClr val="lt1"/>
                </a:solidFill>
                <a:latin typeface="Libre Franklin Medium"/>
                <a:ea typeface="Libre Franklin Medium"/>
                <a:cs typeface="Libre Franklin Medium"/>
                <a:sym typeface="Libre Franklin Medium"/>
              </a:rPr>
              <a:t>Programming</a:t>
            </a:r>
            <a:r>
              <a:rPr lang="en-US" sz="2000" dirty="0">
                <a:solidFill>
                  <a:schemeClr val="lt1"/>
                </a:solidFill>
                <a:latin typeface="Libre Franklin Medium"/>
                <a:ea typeface="Libre Franklin Medium"/>
                <a:cs typeface="Libre Franklin Medium"/>
                <a:sym typeface="Libre Franklin Medium"/>
              </a:rPr>
              <a:t> that educates you and others.</a:t>
            </a:r>
            <a:endParaRPr dirty="0"/>
          </a:p>
          <a:p>
            <a:pPr marL="257175" lvl="0" indent="-257175" algn="l" rtl="0">
              <a:spcBef>
                <a:spcPts val="400"/>
              </a:spcBef>
              <a:spcAft>
                <a:spcPts val="0"/>
              </a:spcAft>
              <a:buSzPts val="1400"/>
              <a:buFont typeface="Arial"/>
              <a:buChar char="•"/>
            </a:pPr>
            <a:r>
              <a:rPr lang="en-US" sz="2000" b="1" dirty="0">
                <a:solidFill>
                  <a:schemeClr val="lt1"/>
                </a:solidFill>
                <a:latin typeface="Libre Franklin Medium"/>
                <a:ea typeface="Libre Franklin Medium"/>
                <a:cs typeface="Libre Franklin Medium"/>
                <a:sym typeface="Libre Franklin Medium"/>
              </a:rPr>
              <a:t>Convention</a:t>
            </a:r>
            <a:r>
              <a:rPr lang="en-US" sz="2000" dirty="0">
                <a:solidFill>
                  <a:schemeClr val="lt1"/>
                </a:solidFill>
                <a:latin typeface="Libre Franklin Medium"/>
                <a:ea typeface="Libre Franklin Medium"/>
                <a:cs typeface="Libre Franklin Medium"/>
                <a:sym typeface="Libre Franklin Medium"/>
              </a:rPr>
              <a:t> for statewide presentations, speakers, education, and networking.</a:t>
            </a:r>
            <a:endParaRPr dirty="0"/>
          </a:p>
          <a:p>
            <a:pPr marL="257175" lvl="0" indent="-257175" algn="l" rtl="0">
              <a:spcBef>
                <a:spcPts val="400"/>
              </a:spcBef>
              <a:spcAft>
                <a:spcPts val="0"/>
              </a:spcAft>
              <a:buSzPts val="1400"/>
              <a:buFont typeface="Arial"/>
              <a:buChar char="•"/>
            </a:pPr>
            <a:r>
              <a:rPr lang="en-US" sz="2000" dirty="0">
                <a:solidFill>
                  <a:schemeClr val="lt1"/>
                </a:solidFill>
                <a:latin typeface="Libre Franklin Medium"/>
                <a:ea typeface="Libre Franklin Medium"/>
                <a:cs typeface="Libre Franklin Medium"/>
                <a:sym typeface="Libre Franklin Medium"/>
              </a:rPr>
              <a:t>Awards for yourself or your club. </a:t>
            </a:r>
            <a:endParaRPr dirty="0"/>
          </a:p>
          <a:p>
            <a:pPr marL="257175" lvl="0" indent="-257175" algn="l" rtl="0">
              <a:spcBef>
                <a:spcPts val="400"/>
              </a:spcBef>
              <a:spcAft>
                <a:spcPts val="0"/>
              </a:spcAft>
              <a:buSzPts val="1400"/>
              <a:buFont typeface="Arial"/>
              <a:buChar char="•"/>
            </a:pPr>
            <a:r>
              <a:rPr lang="en-US" sz="2000" dirty="0">
                <a:solidFill>
                  <a:schemeClr val="lt1"/>
                </a:solidFill>
                <a:latin typeface="Libre Franklin Medium"/>
                <a:ea typeface="Libre Franklin Medium"/>
                <a:cs typeface="Libre Franklin Medium"/>
                <a:sym typeface="Libre Franklin Medium"/>
              </a:rPr>
              <a:t>Earn an </a:t>
            </a:r>
            <a:r>
              <a:rPr lang="en-US" sz="2000" b="1" dirty="0">
                <a:solidFill>
                  <a:schemeClr val="lt1"/>
                </a:solidFill>
                <a:latin typeface="Libre Franklin Medium"/>
                <a:ea typeface="Libre Franklin Medium"/>
                <a:cs typeface="Libre Franklin Medium"/>
                <a:sym typeface="Libre Franklin Medium"/>
              </a:rPr>
              <a:t>Honor</a:t>
            </a:r>
            <a:r>
              <a:rPr lang="en-US" sz="2000" dirty="0">
                <a:solidFill>
                  <a:schemeClr val="lt1"/>
                </a:solidFill>
                <a:latin typeface="Libre Franklin Medium"/>
                <a:ea typeface="Libre Franklin Medium"/>
                <a:cs typeface="Libre Franklin Medium"/>
                <a:sym typeface="Libre Franklin Medium"/>
              </a:rPr>
              <a:t> through your club through special achievement, dedication or service.</a:t>
            </a:r>
            <a:endParaRPr dirty="0"/>
          </a:p>
          <a:p>
            <a:pPr marL="257175" lvl="0" indent="-257175" algn="l" rtl="0">
              <a:spcBef>
                <a:spcPts val="400"/>
              </a:spcBef>
              <a:spcAft>
                <a:spcPts val="0"/>
              </a:spcAft>
              <a:buSzPts val="1400"/>
              <a:buFont typeface="Arial"/>
              <a:buChar char="•"/>
            </a:pPr>
            <a:r>
              <a:rPr lang="en-US" sz="2000" b="1" dirty="0">
                <a:solidFill>
                  <a:schemeClr val="lt1"/>
                </a:solidFill>
                <a:latin typeface="Libre Franklin Medium"/>
                <a:ea typeface="Libre Franklin Medium"/>
                <a:cs typeface="Libre Franklin Medium"/>
                <a:sym typeface="Libre Franklin Medium"/>
              </a:rPr>
              <a:t>Engage</a:t>
            </a:r>
            <a:r>
              <a:rPr lang="en-US" sz="2000" dirty="0">
                <a:solidFill>
                  <a:schemeClr val="lt1"/>
                </a:solidFill>
                <a:latin typeface="Libre Franklin Medium"/>
                <a:ea typeface="Libre Franklin Medium"/>
                <a:cs typeface="Libre Franklin Medium"/>
                <a:sym typeface="Libre Franklin Medium"/>
              </a:rPr>
              <a:t> at the state level by leading a committee or climb the ladder from president to district director.</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pic>
        <p:nvPicPr>
          <p:cNvPr id="126" name="Google Shape;126;p13" descr="A frame of flowers and leaves&#10;&#10;Description automatically generated"/>
          <p:cNvPicPr preferRelativeResize="0"/>
          <p:nvPr/>
        </p:nvPicPr>
        <p:blipFill rotWithShape="1">
          <a:blip r:embed="rId3">
            <a:alphaModFix/>
          </a:blip>
          <a:srcRect/>
          <a:stretch/>
        </p:blipFill>
        <p:spPr>
          <a:xfrm>
            <a:off x="4572000" y="0"/>
            <a:ext cx="4572000" cy="6858000"/>
          </a:xfrm>
          <a:prstGeom prst="rect">
            <a:avLst/>
          </a:prstGeom>
          <a:noFill/>
          <a:ln>
            <a:noFill/>
          </a:ln>
        </p:spPr>
      </p:pic>
      <p:sp>
        <p:nvSpPr>
          <p:cNvPr id="127" name="Google Shape;127;p13"/>
          <p:cNvSpPr txBox="1">
            <a:spLocks noGrp="1"/>
          </p:cNvSpPr>
          <p:nvPr>
            <p:ph type="body" idx="1"/>
          </p:nvPr>
        </p:nvSpPr>
        <p:spPr>
          <a:xfrm>
            <a:off x="1371600" y="1608138"/>
            <a:ext cx="6343650" cy="37798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NGC Dues and Expenses		$1.20 </a:t>
            </a:r>
            <a:endParaRPr dirty="0"/>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Board Expenses			$0.40</a:t>
            </a:r>
            <a:endParaRPr dirty="0"/>
          </a:p>
          <a:p>
            <a:pPr marL="0" lvl="0" indent="0" algn="l" rtl="0">
              <a:spcBef>
                <a:spcPts val="0"/>
              </a:spcBef>
              <a:spcAft>
                <a:spcPts val="0"/>
              </a:spcAft>
              <a:buSzPts val="1470"/>
              <a:buFont typeface="Noto Sans Symbols"/>
              <a:buNone/>
            </a:pPr>
            <a:r>
              <a:rPr lang="en-US" sz="2100" i="1" dirty="0">
                <a:latin typeface="Libre Franklin Medium"/>
                <a:ea typeface="Libre Franklin Medium"/>
                <a:cs typeface="Libre Franklin Medium"/>
                <a:sym typeface="Libre Franklin Medium"/>
              </a:rPr>
              <a:t>The Florida Gardener 	</a:t>
            </a:r>
            <a:r>
              <a:rPr lang="en-US" sz="2100" dirty="0">
                <a:latin typeface="Libre Franklin Medium"/>
                <a:ea typeface="Libre Franklin Medium"/>
                <a:cs typeface="Libre Franklin Medium"/>
                <a:sym typeface="Libre Franklin Medium"/>
              </a:rPr>
              <a:t>		$1.80</a:t>
            </a:r>
            <a:endParaRPr dirty="0"/>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Awards				$0.90</a:t>
            </a:r>
            <a:endParaRPr dirty="0"/>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Staff &amp; Office Expenses		$3.40</a:t>
            </a:r>
            <a:endParaRPr dirty="0"/>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Officer Expenses (+ Tour)		$1.90</a:t>
            </a:r>
            <a:endParaRPr dirty="0"/>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Website, Telephone &amp; Web 		$0.70</a:t>
            </a:r>
            <a:endParaRPr dirty="0"/>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FFGC Promotion/Membership </a:t>
            </a:r>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	Cards				$0.35</a:t>
            </a:r>
            <a:endParaRPr dirty="0"/>
          </a:p>
          <a:p>
            <a:pPr marL="0" lvl="0" indent="0" algn="l" rtl="0">
              <a:spcBef>
                <a:spcPts val="0"/>
              </a:spcBef>
              <a:spcAft>
                <a:spcPts val="0"/>
              </a:spcAft>
              <a:buSzPts val="1470"/>
              <a:buFont typeface="Noto Sans Symbols"/>
              <a:buNone/>
            </a:pPr>
            <a:r>
              <a:rPr lang="en-US" sz="2100" dirty="0">
                <a:latin typeface="Libre Franklin Medium"/>
                <a:ea typeface="Libre Franklin Medium"/>
                <a:cs typeface="Libre Franklin Medium"/>
                <a:sym typeface="Libre Franklin Medium"/>
              </a:rPr>
              <a:t>Contingency Fund		 	</a:t>
            </a:r>
            <a:r>
              <a:rPr lang="en-US" sz="2100" u="sng" dirty="0">
                <a:latin typeface="Libre Franklin Medium"/>
                <a:ea typeface="Libre Franklin Medium"/>
                <a:cs typeface="Libre Franklin Medium"/>
                <a:sym typeface="Libre Franklin Medium"/>
              </a:rPr>
              <a:t>$1.35</a:t>
            </a:r>
            <a:endParaRPr dirty="0"/>
          </a:p>
          <a:p>
            <a:pPr marL="0" lvl="0" indent="0" algn="l" rtl="0">
              <a:spcBef>
                <a:spcPts val="0"/>
              </a:spcBef>
              <a:spcAft>
                <a:spcPts val="0"/>
              </a:spcAft>
              <a:buSzPts val="1470"/>
              <a:buFont typeface="Noto Sans Symbols"/>
              <a:buNone/>
            </a:pPr>
            <a:r>
              <a:rPr lang="en-US" sz="2100" b="1" dirty="0">
                <a:latin typeface="Libre Franklin Medium"/>
                <a:ea typeface="Libre Franklin Medium"/>
                <a:cs typeface="Libre Franklin Medium"/>
                <a:sym typeface="Libre Franklin Medium"/>
              </a:rPr>
              <a:t>Annual Dues</a:t>
            </a:r>
            <a:r>
              <a:rPr lang="en-US" sz="2100" dirty="0">
                <a:latin typeface="Libre Franklin Medium"/>
                <a:ea typeface="Libre Franklin Medium"/>
                <a:cs typeface="Libre Franklin Medium"/>
                <a:sym typeface="Libre Franklin Medium"/>
              </a:rPr>
              <a:t>		        	              </a:t>
            </a:r>
            <a:r>
              <a:rPr lang="en-US" sz="2100" b="1" dirty="0">
                <a:latin typeface="Libre Franklin Medium"/>
                <a:ea typeface="Libre Franklin Medium"/>
                <a:cs typeface="Libre Franklin Medium"/>
                <a:sym typeface="Libre Franklin Medium"/>
              </a:rPr>
              <a:t>$12.00</a:t>
            </a:r>
            <a:r>
              <a:rPr lang="en-US" sz="2100" dirty="0">
                <a:latin typeface="Libre Franklin Medium"/>
                <a:ea typeface="Libre Franklin Medium"/>
                <a:cs typeface="Libre Franklin Medium"/>
                <a:sym typeface="Libre Franklin Medium"/>
              </a:rPr>
              <a:t>	</a:t>
            </a:r>
            <a:endParaRPr dirty="0"/>
          </a:p>
          <a:p>
            <a:pPr marL="0" lvl="0" indent="0" algn="l" rtl="0">
              <a:spcBef>
                <a:spcPts val="420"/>
              </a:spcBef>
              <a:spcAft>
                <a:spcPts val="0"/>
              </a:spcAft>
              <a:buSzPts val="1470"/>
              <a:buFont typeface="Noto Sans Symbols"/>
              <a:buNone/>
            </a:pPr>
            <a:r>
              <a:rPr lang="en-US" sz="2100" dirty="0"/>
              <a:t>					</a:t>
            </a:r>
            <a:endParaRPr dirty="0"/>
          </a:p>
          <a:p>
            <a:pPr marL="0" lvl="0" indent="0" algn="l" rtl="0">
              <a:spcBef>
                <a:spcPts val="420"/>
              </a:spcBef>
              <a:spcAft>
                <a:spcPts val="0"/>
              </a:spcAft>
              <a:buSzPts val="1470"/>
              <a:buFont typeface="Noto Sans Symbols"/>
              <a:buNone/>
            </a:pPr>
            <a:r>
              <a:rPr lang="en-US" sz="2100" dirty="0"/>
              <a:t>					</a:t>
            </a:r>
            <a:endParaRPr dirty="0"/>
          </a:p>
          <a:p>
            <a:pPr marL="0" lvl="0" indent="0" algn="l" rtl="0">
              <a:spcBef>
                <a:spcPts val="420"/>
              </a:spcBef>
              <a:spcAft>
                <a:spcPts val="0"/>
              </a:spcAft>
              <a:buSzPts val="1470"/>
              <a:buFont typeface="Noto Sans Symbols"/>
              <a:buNone/>
            </a:pPr>
            <a:r>
              <a:rPr lang="en-US" sz="2100" dirty="0"/>
              <a:t>					</a:t>
            </a:r>
            <a:endParaRPr i="1" dirty="0"/>
          </a:p>
        </p:txBody>
      </p:sp>
      <p:sp>
        <p:nvSpPr>
          <p:cNvPr id="128" name="Google Shape;128;p13"/>
          <p:cNvSpPr txBox="1"/>
          <p:nvPr/>
        </p:nvSpPr>
        <p:spPr>
          <a:xfrm>
            <a:off x="1295400" y="236538"/>
            <a:ext cx="3429000" cy="11350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0" i="0" u="none" strike="noStrike" cap="none">
                <a:solidFill>
                  <a:schemeClr val="dk1"/>
                </a:solidFill>
                <a:latin typeface="Libre Franklin Medium"/>
                <a:ea typeface="Libre Franklin Medium"/>
                <a:cs typeface="Libre Franklin Medium"/>
                <a:sym typeface="Libre Franklin Medium"/>
              </a:rPr>
              <a:t>YOUR $12 MEMBERSHIP…</a:t>
            </a:r>
            <a:endParaRPr/>
          </a:p>
        </p:txBody>
      </p:sp>
      <p:pic>
        <p:nvPicPr>
          <p:cNvPr id="129" name="Google Shape;129;p13" descr="Yellow and orange text on a black background&#10;&#10;Description automatically generated"/>
          <p:cNvPicPr preferRelativeResize="0"/>
          <p:nvPr/>
        </p:nvPicPr>
        <p:blipFill rotWithShape="1">
          <a:blip r:embed="rId4">
            <a:alphaModFix/>
          </a:blip>
          <a:srcRect/>
          <a:stretch/>
        </p:blipFill>
        <p:spPr>
          <a:xfrm>
            <a:off x="1454150" y="5181600"/>
            <a:ext cx="1371600" cy="1371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33"/>
        <p:cNvGrpSpPr/>
        <p:nvPr/>
      </p:nvGrpSpPr>
      <p:grpSpPr>
        <a:xfrm>
          <a:off x="0" y="0"/>
          <a:ext cx="0" cy="0"/>
          <a:chOff x="0" y="0"/>
          <a:chExt cx="0" cy="0"/>
        </a:xfrm>
      </p:grpSpPr>
      <p:pic>
        <p:nvPicPr>
          <p:cNvPr id="134" name="Google Shape;134;p14"/>
          <p:cNvPicPr preferRelativeResize="0"/>
          <p:nvPr/>
        </p:nvPicPr>
        <p:blipFill rotWithShape="1">
          <a:blip r:embed="rId3">
            <a:alphaModFix/>
          </a:blip>
          <a:srcRect/>
          <a:stretch/>
        </p:blipFill>
        <p:spPr>
          <a:xfrm>
            <a:off x="-62733" y="-29466"/>
            <a:ext cx="9198918" cy="6899189"/>
          </a:xfrm>
          <a:prstGeom prst="rect">
            <a:avLst/>
          </a:prstGeom>
          <a:noFill/>
          <a:ln>
            <a:noFill/>
          </a:ln>
        </p:spPr>
      </p:pic>
      <p:sp>
        <p:nvSpPr>
          <p:cNvPr id="135" name="Google Shape;135;p14"/>
          <p:cNvSpPr txBox="1"/>
          <p:nvPr/>
        </p:nvSpPr>
        <p:spPr>
          <a:xfrm>
            <a:off x="2133601" y="402256"/>
            <a:ext cx="66294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a:solidFill>
                  <a:schemeClr val="lt1"/>
                </a:solidFill>
                <a:latin typeface="Libre Franklin Medium"/>
                <a:ea typeface="Libre Franklin Medium"/>
                <a:cs typeface="Libre Franklin Medium"/>
                <a:sym typeface="Libre Franklin Medium"/>
              </a:rPr>
              <a:t>FFGC PERSONAL HONORS</a:t>
            </a:r>
            <a:endParaRPr/>
          </a:p>
        </p:txBody>
      </p:sp>
      <p:sp>
        <p:nvSpPr>
          <p:cNvPr id="136" name="Google Shape;136;p14"/>
          <p:cNvSpPr/>
          <p:nvPr/>
        </p:nvSpPr>
        <p:spPr>
          <a:xfrm>
            <a:off x="5388746" y="1455938"/>
            <a:ext cx="3374255" cy="3876676"/>
          </a:xfrm>
          <a:prstGeom prst="roundRect">
            <a:avLst>
              <a:gd name="adj" fmla="val 16667"/>
            </a:avLst>
          </a:prstGeom>
          <a:solidFill>
            <a:schemeClr val="lt1">
              <a:alpha val="57647"/>
            </a:schemeClr>
          </a:solidFill>
          <a:ln w="12700" cap="flat" cmpd="sng">
            <a:solidFill>
              <a:srgbClr val="062E5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7" name="Google Shape;137;p14"/>
          <p:cNvSpPr txBox="1">
            <a:spLocks noGrp="1"/>
          </p:cNvSpPr>
          <p:nvPr>
            <p:ph type="body" idx="1"/>
          </p:nvPr>
        </p:nvSpPr>
        <p:spPr>
          <a:xfrm>
            <a:off x="4838700" y="1600200"/>
            <a:ext cx="3813907" cy="387667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2240"/>
              <a:buFont typeface="Noto Sans Symbols"/>
              <a:buNone/>
            </a:pPr>
            <a:r>
              <a:rPr lang="en-US" b="1" dirty="0">
                <a:solidFill>
                  <a:schemeClr val="dk1"/>
                </a:solidFill>
              </a:rPr>
              <a:t>Bricks  $50</a:t>
            </a:r>
            <a:endParaRPr sz="1800" dirty="0"/>
          </a:p>
          <a:p>
            <a:pPr marL="0" lvl="0" indent="0" algn="r" rtl="0">
              <a:spcBef>
                <a:spcPts val="640"/>
              </a:spcBef>
              <a:spcAft>
                <a:spcPts val="0"/>
              </a:spcAft>
              <a:buSzPts val="2240"/>
              <a:buFont typeface="Noto Sans Symbols"/>
              <a:buNone/>
            </a:pPr>
            <a:r>
              <a:rPr lang="en-US" b="1" dirty="0">
                <a:solidFill>
                  <a:schemeClr val="dk1"/>
                </a:solidFill>
              </a:rPr>
              <a:t>Hall of Fame	  $100</a:t>
            </a:r>
            <a:endParaRPr sz="1800" dirty="0"/>
          </a:p>
          <a:p>
            <a:pPr marL="0" lvl="0" indent="0" algn="r" rtl="0">
              <a:spcBef>
                <a:spcPts val="640"/>
              </a:spcBef>
              <a:spcAft>
                <a:spcPts val="0"/>
              </a:spcAft>
              <a:buSzPts val="2240"/>
              <a:buFont typeface="Noto Sans Symbols"/>
              <a:buNone/>
            </a:pPr>
            <a:r>
              <a:rPr lang="en-US" b="1" dirty="0">
                <a:solidFill>
                  <a:schemeClr val="dk1"/>
                </a:solidFill>
              </a:rPr>
              <a:t>Pillar of Pride  $100</a:t>
            </a:r>
            <a:endParaRPr sz="1800" dirty="0"/>
          </a:p>
          <a:p>
            <a:pPr marL="457200" lvl="0" indent="0" algn="r" rtl="0">
              <a:spcBef>
                <a:spcPts val="640"/>
              </a:spcBef>
              <a:spcAft>
                <a:spcPts val="0"/>
              </a:spcAft>
              <a:buSzPts val="2240"/>
              <a:buFont typeface="Noto Sans Symbols"/>
              <a:buNone/>
            </a:pPr>
            <a:r>
              <a:rPr lang="en-US" b="1" dirty="0">
                <a:solidFill>
                  <a:schemeClr val="dk1"/>
                </a:solidFill>
              </a:rPr>
              <a:t>Earth Steward  $100</a:t>
            </a:r>
          </a:p>
          <a:p>
            <a:pPr marL="457200" lvl="0" indent="0" algn="r" rtl="0">
              <a:spcBef>
                <a:spcPts val="640"/>
              </a:spcBef>
              <a:spcAft>
                <a:spcPts val="0"/>
              </a:spcAft>
              <a:buSzPts val="2240"/>
              <a:buFont typeface="Noto Sans Symbols"/>
              <a:buNone/>
            </a:pPr>
            <a:r>
              <a:rPr lang="en-US" b="1" dirty="0">
                <a:solidFill>
                  <a:schemeClr val="dk1"/>
                </a:solidFill>
              </a:rPr>
              <a:t>Patron  $500</a:t>
            </a:r>
            <a:endParaRPr sz="1800" dirty="0"/>
          </a:p>
          <a:p>
            <a:pPr marL="457200" lvl="0" indent="0" algn="r" rtl="0">
              <a:spcBef>
                <a:spcPts val="640"/>
              </a:spcBef>
              <a:spcAft>
                <a:spcPts val="0"/>
              </a:spcAft>
              <a:buSzPts val="2240"/>
              <a:buFont typeface="Noto Sans Symbols"/>
              <a:buNone/>
            </a:pPr>
            <a:r>
              <a:rPr lang="en-US" b="1" dirty="0">
                <a:solidFill>
                  <a:schemeClr val="dk1"/>
                </a:solidFill>
              </a:rPr>
              <a:t>Guardian of Gardening</a:t>
            </a:r>
            <a:r>
              <a:rPr lang="en-US" sz="1800" dirty="0"/>
              <a:t>   </a:t>
            </a:r>
            <a:r>
              <a:rPr lang="en-US" b="1" dirty="0">
                <a:solidFill>
                  <a:schemeClr val="dk1"/>
                </a:solidFill>
              </a:rPr>
              <a:t>$1,500</a:t>
            </a:r>
            <a:endParaRPr lang="en-US" sz="1800" dirty="0"/>
          </a:p>
          <a:p>
            <a:pPr marL="457200" lvl="0" indent="0" algn="r" rtl="0">
              <a:spcBef>
                <a:spcPts val="640"/>
              </a:spcBef>
              <a:spcAft>
                <a:spcPts val="0"/>
              </a:spcAft>
              <a:buSzPts val="2240"/>
              <a:buFont typeface="Noto Sans Symbols"/>
              <a:buNone/>
            </a:pPr>
            <a:r>
              <a:rPr lang="en-US" b="1" dirty="0">
                <a:solidFill>
                  <a:schemeClr val="dk1"/>
                </a:solidFill>
              </a:rPr>
              <a:t>Life memberships*</a:t>
            </a:r>
            <a:endParaRPr sz="1800" b="1" dirty="0">
              <a:solidFill>
                <a:schemeClr val="dk1"/>
              </a:solidFill>
            </a:endParaRPr>
          </a:p>
        </p:txBody>
      </p:sp>
      <p:sp>
        <p:nvSpPr>
          <p:cNvPr id="138" name="Google Shape;138;p14"/>
          <p:cNvSpPr txBox="1"/>
          <p:nvPr/>
        </p:nvSpPr>
        <p:spPr>
          <a:xfrm>
            <a:off x="2121878" y="381001"/>
            <a:ext cx="66294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cap="none" dirty="0">
                <a:solidFill>
                  <a:schemeClr val="dk1"/>
                </a:solidFill>
                <a:latin typeface="Libre Franklin Medium"/>
                <a:ea typeface="Libre Franklin Medium"/>
                <a:cs typeface="Libre Franklin Medium"/>
                <a:sym typeface="Libre Franklin Medium"/>
              </a:rPr>
              <a:t>FFGC PERSONAL HONORS</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p15"/>
          <p:cNvSpPr txBox="1">
            <a:spLocks noGrp="1"/>
          </p:cNvSpPr>
          <p:nvPr>
            <p:ph type="body" idx="1"/>
          </p:nvPr>
        </p:nvSpPr>
        <p:spPr>
          <a:xfrm>
            <a:off x="415131" y="3593306"/>
            <a:ext cx="5951538" cy="24288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70"/>
              <a:buFont typeface="Noto Sans Symbols"/>
              <a:buNone/>
            </a:pPr>
            <a:r>
              <a:rPr lang="en-US" sz="2100" b="1" dirty="0"/>
              <a:t>Date: 		April 9-12, 2024</a:t>
            </a:r>
            <a:endParaRPr dirty="0"/>
          </a:p>
          <a:p>
            <a:pPr marL="0" lvl="0" indent="0" algn="l" rtl="0">
              <a:spcBef>
                <a:spcPts val="0"/>
              </a:spcBef>
              <a:spcAft>
                <a:spcPts val="0"/>
              </a:spcAft>
              <a:buSzPts val="1470"/>
              <a:buFont typeface="Noto Sans Symbols"/>
              <a:buNone/>
            </a:pPr>
            <a:r>
              <a:rPr lang="en-US" sz="2100" b="1" dirty="0"/>
              <a:t>Location: 	Jacksonville, FL</a:t>
            </a:r>
            <a:endParaRPr dirty="0"/>
          </a:p>
          <a:p>
            <a:pPr marL="0" lvl="0" indent="0" algn="l" rtl="0">
              <a:spcBef>
                <a:spcPts val="0"/>
              </a:spcBef>
              <a:spcAft>
                <a:spcPts val="0"/>
              </a:spcAft>
              <a:buSzPts val="1470"/>
              <a:buFont typeface="Noto Sans Symbols"/>
              <a:buNone/>
            </a:pPr>
            <a:r>
              <a:rPr lang="en-US" sz="2100" b="1" dirty="0"/>
              <a:t>Hotel: 		Southbank by Marriott</a:t>
            </a:r>
            <a:endParaRPr dirty="0"/>
          </a:p>
          <a:p>
            <a:pPr marL="0" lvl="0" indent="0" algn="l" rtl="0">
              <a:spcBef>
                <a:spcPts val="0"/>
              </a:spcBef>
              <a:spcAft>
                <a:spcPts val="0"/>
              </a:spcAft>
              <a:buSzPts val="1470"/>
              <a:buFont typeface="Noto Sans Symbols"/>
              <a:buNone/>
            </a:pPr>
            <a:endParaRPr sz="2100" b="1" dirty="0"/>
          </a:p>
          <a:p>
            <a:pPr marL="0" lvl="0" indent="0" algn="l" rtl="0">
              <a:spcBef>
                <a:spcPts val="0"/>
              </a:spcBef>
              <a:spcAft>
                <a:spcPts val="0"/>
              </a:spcAft>
              <a:buSzPts val="1470"/>
              <a:buFont typeface="Noto Sans Symbols"/>
              <a:buNone/>
            </a:pPr>
            <a:r>
              <a:rPr lang="en-US" sz="2100" b="1" dirty="0"/>
              <a:t>100</a:t>
            </a:r>
            <a:r>
              <a:rPr lang="en-US" sz="2100" b="1" baseline="30000" dirty="0"/>
              <a:t>th</a:t>
            </a:r>
            <a:r>
              <a:rPr lang="en-US" sz="2100" b="1" dirty="0"/>
              <a:t> Celebration </a:t>
            </a:r>
          </a:p>
          <a:p>
            <a:pPr marL="0" lvl="0" indent="0" algn="l" rtl="0">
              <a:spcBef>
                <a:spcPts val="0"/>
              </a:spcBef>
              <a:spcAft>
                <a:spcPts val="0"/>
              </a:spcAft>
              <a:buSzPts val="1470"/>
              <a:buFont typeface="Noto Sans Symbols"/>
              <a:buNone/>
            </a:pPr>
            <a:r>
              <a:rPr lang="en-US" sz="2100" b="1" dirty="0"/>
              <a:t>Biennial State Flower Show!</a:t>
            </a:r>
          </a:p>
          <a:p>
            <a:pPr marL="0" lvl="0" indent="0" algn="l" rtl="0">
              <a:spcBef>
                <a:spcPts val="0"/>
              </a:spcBef>
              <a:spcAft>
                <a:spcPts val="0"/>
              </a:spcAft>
              <a:buSzPts val="1470"/>
              <a:buFont typeface="Noto Sans Symbols"/>
              <a:buNone/>
            </a:pPr>
            <a:r>
              <a:rPr lang="en-US" sz="2100" b="1" dirty="0"/>
              <a:t>Awesome speakers and workshops!</a:t>
            </a:r>
            <a:endParaRPr dirty="0"/>
          </a:p>
          <a:p>
            <a:pPr marL="0" lvl="0" indent="0" algn="l" rtl="0">
              <a:spcBef>
                <a:spcPts val="0"/>
              </a:spcBef>
              <a:spcAft>
                <a:spcPts val="0"/>
              </a:spcAft>
              <a:buSzPts val="1470"/>
              <a:buFont typeface="Noto Sans Symbols"/>
              <a:buNone/>
            </a:pPr>
            <a:r>
              <a:rPr lang="en-US" sz="2100" b="1" dirty="0"/>
              <a:t>Members Only Art Show with cash prizes!</a:t>
            </a:r>
            <a:endParaRPr dirty="0"/>
          </a:p>
          <a:p>
            <a:pPr marL="0" lvl="0" indent="0" algn="l" rtl="0">
              <a:spcBef>
                <a:spcPts val="0"/>
              </a:spcBef>
              <a:spcAft>
                <a:spcPts val="0"/>
              </a:spcAft>
              <a:buSzPts val="1470"/>
              <a:buFont typeface="Noto Sans Symbols"/>
              <a:buNone/>
            </a:pPr>
            <a:r>
              <a:rPr lang="en-US" sz="2100" b="1" dirty="0"/>
              <a:t>Opportunity drawings, 50/50, and Tombola!</a:t>
            </a:r>
            <a:endParaRPr dirty="0"/>
          </a:p>
          <a:p>
            <a:pPr marL="257175" lvl="0" indent="-150495" algn="l" rtl="0">
              <a:spcBef>
                <a:spcPts val="480"/>
              </a:spcBef>
              <a:spcAft>
                <a:spcPts val="0"/>
              </a:spcAft>
              <a:buSzPts val="1680"/>
              <a:buNone/>
            </a:pPr>
            <a:endParaRPr dirty="0"/>
          </a:p>
          <a:p>
            <a:pPr marL="257175" lvl="0" indent="-150495" algn="l" rtl="0">
              <a:spcBef>
                <a:spcPts val="480"/>
              </a:spcBef>
              <a:spcAft>
                <a:spcPts val="0"/>
              </a:spcAft>
              <a:buSzPts val="1680"/>
              <a:buNone/>
            </a:pPr>
            <a:endParaRPr dirty="0"/>
          </a:p>
        </p:txBody>
      </p:sp>
      <p:pic>
        <p:nvPicPr>
          <p:cNvPr id="144" name="Google Shape;144;p15"/>
          <p:cNvPicPr preferRelativeResize="0"/>
          <p:nvPr/>
        </p:nvPicPr>
        <p:blipFill rotWithShape="1">
          <a:blip r:embed="rId3">
            <a:alphaModFix/>
          </a:blip>
          <a:srcRect/>
          <a:stretch/>
        </p:blipFill>
        <p:spPr>
          <a:xfrm>
            <a:off x="9251950" y="5006975"/>
            <a:ext cx="647700" cy="285750"/>
          </a:xfrm>
          <a:prstGeom prst="rect">
            <a:avLst/>
          </a:prstGeom>
          <a:noFill/>
          <a:ln>
            <a:noFill/>
          </a:ln>
        </p:spPr>
      </p:pic>
      <p:pic>
        <p:nvPicPr>
          <p:cNvPr id="145" name="Google Shape;145;p15" descr="Photo 21"/>
          <p:cNvPicPr preferRelativeResize="0"/>
          <p:nvPr/>
        </p:nvPicPr>
        <p:blipFill rotWithShape="1">
          <a:blip r:embed="rId4">
            <a:alphaModFix/>
          </a:blip>
          <a:srcRect/>
          <a:stretch/>
        </p:blipFill>
        <p:spPr>
          <a:xfrm>
            <a:off x="3390900" y="1250156"/>
            <a:ext cx="2400300" cy="1800225"/>
          </a:xfrm>
          <a:prstGeom prst="rect">
            <a:avLst/>
          </a:prstGeom>
          <a:noFill/>
          <a:ln>
            <a:noFill/>
          </a:ln>
        </p:spPr>
      </p:pic>
      <p:sp>
        <p:nvSpPr>
          <p:cNvPr id="146" name="Google Shape;146;p15"/>
          <p:cNvSpPr txBox="1"/>
          <p:nvPr/>
        </p:nvSpPr>
        <p:spPr>
          <a:xfrm>
            <a:off x="820445" y="142201"/>
            <a:ext cx="7239000"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300" b="0" i="0" u="none" strike="noStrike" cap="none" dirty="0">
                <a:solidFill>
                  <a:schemeClr val="dk1"/>
                </a:solidFill>
                <a:latin typeface="Libre Franklin Medium"/>
                <a:ea typeface="Libre Franklin Medium"/>
                <a:cs typeface="Libre Franklin Medium"/>
                <a:sym typeface="Libre Franklin Medium"/>
              </a:rPr>
              <a:t>FFGC CONVENTION </a:t>
            </a:r>
          </a:p>
          <a:p>
            <a:pPr marL="0" marR="0" lvl="0" indent="0" algn="ctr" rtl="0">
              <a:spcBef>
                <a:spcPts val="0"/>
              </a:spcBef>
              <a:spcAft>
                <a:spcPts val="0"/>
              </a:spcAft>
              <a:buNone/>
            </a:pPr>
            <a:r>
              <a:rPr lang="en-US" sz="3300" dirty="0">
                <a:solidFill>
                  <a:schemeClr val="dk1"/>
                </a:solidFill>
                <a:latin typeface="Libre Franklin Medium"/>
                <a:ea typeface="Libre Franklin Medium"/>
                <a:cs typeface="Libre Franklin Medium"/>
                <a:sym typeface="Libre Franklin Medium"/>
              </a:rPr>
              <a:t>“</a:t>
            </a:r>
            <a:r>
              <a:rPr lang="en-US" sz="3300" b="0" i="0" u="none" strike="noStrike" cap="none" dirty="0">
                <a:solidFill>
                  <a:schemeClr val="dk1"/>
                </a:solidFill>
                <a:latin typeface="Libre Franklin Medium"/>
                <a:ea typeface="Libre Franklin Medium"/>
                <a:cs typeface="Libre Franklin Medium"/>
                <a:sym typeface="Libre Franklin Medium"/>
              </a:rPr>
              <a:t>Celebrating 100 Years”</a:t>
            </a:r>
            <a:endParaRPr dirty="0"/>
          </a:p>
        </p:txBody>
      </p:sp>
      <p:pic>
        <p:nvPicPr>
          <p:cNvPr id="147" name="Google Shape;147;p15" descr="A body of water with a walkway and a city in the distance&#10;&#10;Description automatically generated"/>
          <p:cNvPicPr preferRelativeResize="0"/>
          <p:nvPr/>
        </p:nvPicPr>
        <p:blipFill rotWithShape="1">
          <a:blip r:embed="rId5">
            <a:alphaModFix/>
          </a:blip>
          <a:srcRect/>
          <a:stretch/>
        </p:blipFill>
        <p:spPr>
          <a:xfrm>
            <a:off x="5948487" y="1221581"/>
            <a:ext cx="2743200" cy="1828800"/>
          </a:xfrm>
          <a:prstGeom prst="rect">
            <a:avLst/>
          </a:prstGeom>
          <a:noFill/>
          <a:ln>
            <a:noFill/>
          </a:ln>
        </p:spPr>
      </p:pic>
      <p:pic>
        <p:nvPicPr>
          <p:cNvPr id="148" name="Google Shape;148;p15" descr="A bridge over water with a green and yellow shade over a city&#10;&#10;Description automatically generated"/>
          <p:cNvPicPr preferRelativeResize="0"/>
          <p:nvPr/>
        </p:nvPicPr>
        <p:blipFill rotWithShape="1">
          <a:blip r:embed="rId6">
            <a:alphaModFix/>
          </a:blip>
          <a:srcRect/>
          <a:stretch/>
        </p:blipFill>
        <p:spPr>
          <a:xfrm>
            <a:off x="247650" y="1535906"/>
            <a:ext cx="3028950" cy="1514475"/>
          </a:xfrm>
          <a:prstGeom prst="rect">
            <a:avLst/>
          </a:prstGeom>
          <a:noFill/>
          <a:ln>
            <a:noFill/>
          </a:ln>
        </p:spPr>
      </p:pic>
      <p:pic>
        <p:nvPicPr>
          <p:cNvPr id="149" name="Google Shape;149;p15" descr="A orange circle with white text and a map&#10;&#10;Description automatically generated"/>
          <p:cNvPicPr preferRelativeResize="0"/>
          <p:nvPr/>
        </p:nvPicPr>
        <p:blipFill rotWithShape="1">
          <a:blip r:embed="rId7">
            <a:alphaModFix/>
          </a:blip>
          <a:srcRect/>
          <a:stretch/>
        </p:blipFill>
        <p:spPr>
          <a:xfrm>
            <a:off x="6200062" y="3423138"/>
            <a:ext cx="2487717" cy="2487717"/>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53"/>
        <p:cNvGrpSpPr/>
        <p:nvPr/>
      </p:nvGrpSpPr>
      <p:grpSpPr>
        <a:xfrm>
          <a:off x="0" y="0"/>
          <a:ext cx="0" cy="0"/>
          <a:chOff x="0" y="0"/>
          <a:chExt cx="0" cy="0"/>
        </a:xfrm>
      </p:grpSpPr>
      <p:sp>
        <p:nvSpPr>
          <p:cNvPr id="154" name="Google Shape;154;p16"/>
          <p:cNvSpPr txBox="1"/>
          <p:nvPr/>
        </p:nvSpPr>
        <p:spPr>
          <a:xfrm>
            <a:off x="571500" y="896179"/>
            <a:ext cx="3657600" cy="58784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Noto Sans Symbols"/>
              <a:buNone/>
            </a:pPr>
            <a:r>
              <a:rPr lang="en-US" sz="2400" b="0" i="0" u="none" strike="noStrike" cap="none" dirty="0">
                <a:solidFill>
                  <a:schemeClr val="dk1"/>
                </a:solidFill>
                <a:latin typeface="Libre Franklin Medium"/>
                <a:ea typeface="Libre Franklin Medium"/>
                <a:cs typeface="Libre Franklin Medium"/>
                <a:sym typeface="Libre Franklin Medium"/>
              </a:rPr>
              <a:t>Only 40 convention sponsorships available!</a:t>
            </a:r>
            <a:endParaRPr dirty="0"/>
          </a:p>
          <a:p>
            <a:pPr>
              <a:buClr>
                <a:schemeClr val="dk1"/>
              </a:buClr>
              <a:buSzPts val="2400"/>
            </a:pPr>
            <a:r>
              <a:rPr lang="en-US" sz="1800" dirty="0">
                <a:solidFill>
                  <a:schemeClr val="dk1"/>
                </a:solidFill>
                <a:latin typeface="Libre Franklin Medium"/>
                <a:ea typeface="Libre Franklin Medium"/>
                <a:cs typeface="Libre Franklin Medium"/>
                <a:sym typeface="Libre Franklin Medium"/>
              </a:rPr>
              <a:t>D</a:t>
            </a:r>
            <a:r>
              <a:rPr lang="en-US" sz="1800" b="0" i="0" u="none" strike="noStrike" cap="none" dirty="0">
                <a:solidFill>
                  <a:schemeClr val="dk1"/>
                </a:solidFill>
                <a:latin typeface="Libre Franklin Medium"/>
                <a:ea typeface="Libre Franklin Medium"/>
                <a:cs typeface="Libre Franklin Medium"/>
                <a:sym typeface="Libre Franklin Medium"/>
              </a:rPr>
              <a:t>eadline: </a:t>
            </a:r>
            <a:r>
              <a:rPr lang="en-US" sz="1800" dirty="0">
                <a:solidFill>
                  <a:srgbClr val="05686C"/>
                </a:solidFill>
                <a:latin typeface="Libre Franklin Medium"/>
                <a:ea typeface="Libre Franklin Medium"/>
                <a:cs typeface="Libre Franklin Medium"/>
                <a:sym typeface="Libre Franklin Medium"/>
              </a:rPr>
              <a:t>December 22, 2023.</a:t>
            </a:r>
          </a:p>
          <a:p>
            <a:pPr marL="0" marR="0" lvl="0" indent="0" algn="l" rtl="0">
              <a:spcBef>
                <a:spcPts val="0"/>
              </a:spcBef>
              <a:spcAft>
                <a:spcPts val="0"/>
              </a:spcAft>
              <a:buClr>
                <a:srgbClr val="05686C"/>
              </a:buClr>
              <a:buSzPts val="2400"/>
              <a:buFont typeface="Noto Sans Symbols"/>
              <a:buNone/>
            </a:pPr>
            <a:endParaRPr dirty="0"/>
          </a:p>
          <a:p>
            <a:pPr lvl="0">
              <a:buClr>
                <a:schemeClr val="dk1"/>
              </a:buClr>
              <a:buSzPts val="2400"/>
            </a:pPr>
            <a:r>
              <a:rPr lang="en-US" sz="2400" dirty="0">
                <a:solidFill>
                  <a:schemeClr val="dk1"/>
                </a:solidFill>
                <a:latin typeface="Libre Franklin Medium"/>
                <a:sym typeface="Libre Franklin Medium"/>
              </a:rPr>
              <a:t>Convention ads are available to, individuals clubs/circles, districts. $50 for half slide</a:t>
            </a:r>
          </a:p>
          <a:p>
            <a:pPr lvl="0">
              <a:buClr>
                <a:schemeClr val="dk1"/>
              </a:buClr>
              <a:buSzPts val="2400"/>
            </a:pPr>
            <a:r>
              <a:rPr lang="en-US" sz="2400" dirty="0">
                <a:solidFill>
                  <a:schemeClr val="dk1"/>
                </a:solidFill>
                <a:latin typeface="Libre Franklin Medium"/>
                <a:sym typeface="Libre Franklin Medium"/>
              </a:rPr>
              <a:t>$100 for full slide.</a:t>
            </a:r>
          </a:p>
          <a:p>
            <a:pPr marL="0" marR="0" lvl="0" indent="0" algn="l" rtl="0">
              <a:spcBef>
                <a:spcPts val="0"/>
              </a:spcBef>
              <a:spcAft>
                <a:spcPts val="0"/>
              </a:spcAft>
              <a:buClr>
                <a:schemeClr val="dk2"/>
              </a:buClr>
              <a:buSzPts val="24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Deadline: </a:t>
            </a:r>
            <a:r>
              <a:rPr lang="en-US" sz="1800" b="0" i="0" u="none" strike="noStrike" cap="none" dirty="0">
                <a:solidFill>
                  <a:srgbClr val="00B0F0"/>
                </a:solidFill>
                <a:latin typeface="Libre Franklin Medium"/>
                <a:ea typeface="Libre Franklin Medium"/>
                <a:cs typeface="Libre Franklin Medium"/>
                <a:sym typeface="Libre Franklin Medium"/>
              </a:rPr>
              <a:t>February 21, 2024</a:t>
            </a:r>
          </a:p>
          <a:p>
            <a:pPr marL="0" marR="0" lvl="0" indent="0" algn="l" rtl="0">
              <a:spcBef>
                <a:spcPts val="0"/>
              </a:spcBef>
              <a:spcAft>
                <a:spcPts val="0"/>
              </a:spcAft>
              <a:buClr>
                <a:schemeClr val="dk2"/>
              </a:buClr>
              <a:buSzPts val="2400"/>
              <a:buFont typeface="Noto Sans Symbols"/>
              <a:buNone/>
            </a:pPr>
            <a:endParaRPr sz="1600" b="0" i="0" u="none" strike="noStrike" cap="none" dirty="0">
              <a:solidFill>
                <a:srgbClr val="00B0F0"/>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2400"/>
              <a:buFont typeface="Noto Sans Symbols"/>
              <a:buNone/>
            </a:pPr>
            <a:r>
              <a:rPr lang="en-US" sz="2400" b="0" i="0" u="none" strike="noStrike" cap="none" dirty="0">
                <a:solidFill>
                  <a:schemeClr val="dk1"/>
                </a:solidFill>
                <a:latin typeface="Libre Franklin Medium"/>
                <a:ea typeface="Libre Franklin Medium"/>
                <a:cs typeface="Libre Franklin Medium"/>
                <a:sym typeface="Libre Franklin Medium"/>
              </a:rPr>
              <a:t>Sponsor logos and convention ads will be featured</a:t>
            </a:r>
            <a:endParaRPr dirty="0"/>
          </a:p>
          <a:p>
            <a:pPr marL="0" marR="0" lvl="0" indent="0" algn="l" rtl="0">
              <a:spcBef>
                <a:spcPts val="0"/>
              </a:spcBef>
              <a:spcAft>
                <a:spcPts val="0"/>
              </a:spcAft>
              <a:buClr>
                <a:schemeClr val="dk1"/>
              </a:buClr>
              <a:buSzPts val="2400"/>
              <a:buFont typeface="Noto Sans Symbols"/>
              <a:buNone/>
            </a:pPr>
            <a:r>
              <a:rPr lang="en-US" sz="2400" b="0" i="0" u="none" strike="noStrike" cap="none" dirty="0">
                <a:solidFill>
                  <a:schemeClr val="dk1"/>
                </a:solidFill>
                <a:latin typeface="Libre Franklin Medium"/>
                <a:ea typeface="Libre Franklin Medium"/>
                <a:cs typeface="Libre Franklin Medium"/>
                <a:sym typeface="Libre Franklin Medium"/>
              </a:rPr>
              <a:t>on PowerPoint during</a:t>
            </a:r>
            <a:endParaRPr dirty="0"/>
          </a:p>
          <a:p>
            <a:pPr marL="0" marR="0" lvl="0" indent="0" algn="l" rtl="0">
              <a:spcBef>
                <a:spcPts val="0"/>
              </a:spcBef>
              <a:spcAft>
                <a:spcPts val="0"/>
              </a:spcAft>
              <a:buClr>
                <a:schemeClr val="dk1"/>
              </a:buClr>
              <a:buSzPts val="2400"/>
              <a:buFont typeface="Noto Sans Symbols"/>
              <a:buNone/>
            </a:pPr>
            <a:r>
              <a:rPr lang="en-US" sz="2400" b="0" i="0" u="none" strike="noStrike" cap="none" dirty="0">
                <a:solidFill>
                  <a:schemeClr val="dk1"/>
                </a:solidFill>
                <a:latin typeface="Libre Franklin Medium"/>
                <a:ea typeface="Libre Franklin Medium"/>
                <a:cs typeface="Libre Franklin Medium"/>
                <a:sym typeface="Libre Franklin Medium"/>
              </a:rPr>
              <a:t>meals.</a:t>
            </a:r>
          </a:p>
          <a:p>
            <a:pPr marL="0" marR="0" lvl="0" indent="0" algn="l" rtl="0">
              <a:spcBef>
                <a:spcPts val="0"/>
              </a:spcBef>
              <a:spcAft>
                <a:spcPts val="0"/>
              </a:spcAft>
              <a:buClr>
                <a:schemeClr val="dk1"/>
              </a:buClr>
              <a:buSzPts val="2400"/>
              <a:buFont typeface="Noto Sans Symbols"/>
              <a:buNone/>
            </a:pPr>
            <a:endParaRPr lang="en-US" sz="2400" dirty="0">
              <a:solidFill>
                <a:schemeClr val="dk1"/>
              </a:solidFill>
              <a:latin typeface="Libre Franklin Medium"/>
              <a:sym typeface="Libre Franklin Medium"/>
            </a:endParaRPr>
          </a:p>
        </p:txBody>
      </p:sp>
      <p:pic>
        <p:nvPicPr>
          <p:cNvPr id="155" name="Google Shape;155;p16" descr="A close-up of a flyer"/>
          <p:cNvPicPr preferRelativeResize="0"/>
          <p:nvPr/>
        </p:nvPicPr>
        <p:blipFill rotWithShape="1">
          <a:blip r:embed="rId3">
            <a:alphaModFix/>
          </a:blip>
          <a:srcRect/>
          <a:stretch/>
        </p:blipFill>
        <p:spPr>
          <a:xfrm>
            <a:off x="4229100" y="896179"/>
            <a:ext cx="4457700" cy="5764971"/>
          </a:xfrm>
          <a:prstGeom prst="rect">
            <a:avLst/>
          </a:prstGeom>
          <a:noFill/>
          <a:ln>
            <a:noFill/>
          </a:ln>
        </p:spPr>
      </p:pic>
      <p:sp>
        <p:nvSpPr>
          <p:cNvPr id="156" name="Google Shape;156;p16"/>
          <p:cNvSpPr txBox="1"/>
          <p:nvPr/>
        </p:nvSpPr>
        <p:spPr>
          <a:xfrm>
            <a:off x="838200" y="171450"/>
            <a:ext cx="72390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dk1"/>
                </a:solidFill>
                <a:latin typeface="Libre Franklin Medium"/>
                <a:ea typeface="Libre Franklin Medium"/>
                <a:cs typeface="Libre Franklin Medium"/>
                <a:sym typeface="Libre Franklin Medium"/>
              </a:rPr>
              <a:t>SPONSORSHIP</a:t>
            </a:r>
            <a:endParaRPr sz="1800" dirty="0"/>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60"/>
        <p:cNvGrpSpPr/>
        <p:nvPr/>
      </p:nvGrpSpPr>
      <p:grpSpPr>
        <a:xfrm>
          <a:off x="0" y="0"/>
          <a:ext cx="0" cy="0"/>
          <a:chOff x="0" y="0"/>
          <a:chExt cx="0" cy="0"/>
        </a:xfrm>
      </p:grpSpPr>
      <p:sp>
        <p:nvSpPr>
          <p:cNvPr id="161" name="Google Shape;161;p17"/>
          <p:cNvSpPr txBox="1"/>
          <p:nvPr/>
        </p:nvSpPr>
        <p:spPr>
          <a:xfrm>
            <a:off x="709301" y="2057400"/>
            <a:ext cx="3614871"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FABULOUS PRIZES TO WIN!</a:t>
            </a:r>
            <a:endParaRPr dirty="0"/>
          </a:p>
          <a:p>
            <a:pPr marL="0" marR="0" lvl="0" indent="0" algn="l" rtl="0">
              <a:spcBef>
                <a:spcPts val="0"/>
              </a:spcBef>
              <a:spcAft>
                <a:spcPts val="0"/>
              </a:spcAft>
              <a:buClr>
                <a:schemeClr val="dk2"/>
              </a:buClr>
              <a:buSzPts val="1800"/>
              <a:buFont typeface="Noto Sans Symbols"/>
              <a:buNone/>
            </a:pPr>
            <a:endParaRPr sz="18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Drawing will be at the convention on </a:t>
            </a:r>
            <a:r>
              <a:rPr lang="en-US" sz="1800" b="1" i="0" u="none" strike="noStrike" cap="none" dirty="0">
                <a:solidFill>
                  <a:schemeClr val="dk1"/>
                </a:solidFill>
                <a:latin typeface="Libre Franklin Medium"/>
                <a:ea typeface="Libre Franklin Medium"/>
                <a:cs typeface="Libre Franklin Medium"/>
                <a:sym typeface="Libre Franklin Medium"/>
              </a:rPr>
              <a:t>April 12, </a:t>
            </a:r>
            <a:endParaRPr dirty="0"/>
          </a:p>
          <a:p>
            <a:pPr marL="0" marR="0" lvl="0" indent="0" algn="l" rtl="0">
              <a:spcBef>
                <a:spcPts val="0"/>
              </a:spcBef>
              <a:spcAft>
                <a:spcPts val="0"/>
              </a:spcAft>
              <a:buClr>
                <a:schemeClr val="dk1"/>
              </a:buClr>
              <a:buSzPts val="1800"/>
              <a:buFont typeface="Noto Sans Symbols"/>
              <a:buNone/>
            </a:pPr>
            <a:r>
              <a:rPr lang="en-US" sz="1800" b="1" i="0" u="none" strike="noStrike" cap="none" dirty="0">
                <a:solidFill>
                  <a:schemeClr val="dk1"/>
                </a:solidFill>
                <a:latin typeface="Libre Franklin Medium"/>
                <a:ea typeface="Libre Franklin Medium"/>
                <a:cs typeface="Libre Franklin Medium"/>
                <a:sym typeface="Libre Franklin Medium"/>
              </a:rPr>
              <a:t>2024.</a:t>
            </a:r>
            <a:r>
              <a:rPr lang="en-US" sz="1800" b="0" i="0" u="none" strike="noStrike" cap="none" dirty="0">
                <a:solidFill>
                  <a:schemeClr val="dk1"/>
                </a:solidFill>
                <a:latin typeface="Libre Franklin Medium"/>
                <a:ea typeface="Libre Franklin Medium"/>
                <a:cs typeface="Libre Franklin Medium"/>
                <a:sym typeface="Libre Franklin Medium"/>
              </a:rPr>
              <a:t> </a:t>
            </a:r>
            <a:endParaRPr dirty="0"/>
          </a:p>
          <a:p>
            <a:pPr marL="0" marR="0" lvl="0" indent="0" algn="l" rtl="0">
              <a:spcBef>
                <a:spcPts val="0"/>
              </a:spcBef>
              <a:spcAft>
                <a:spcPts val="0"/>
              </a:spcAft>
              <a:buClr>
                <a:schemeClr val="dk2"/>
              </a:buClr>
              <a:buSzPts val="1800"/>
              <a:buFont typeface="Noto Sans Symbols"/>
              <a:buNone/>
            </a:pPr>
            <a:endParaRPr sz="18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You do not have to be</a:t>
            </a:r>
            <a:endParaRPr dirty="0"/>
          </a:p>
          <a:p>
            <a:pPr marL="0" marR="0" lvl="0" indent="0" algn="l"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present to win …</a:t>
            </a:r>
            <a:endParaRPr dirty="0"/>
          </a:p>
          <a:p>
            <a:pPr marL="0" marR="0" lvl="0" indent="0" algn="l" rtl="0">
              <a:spcBef>
                <a:spcPts val="0"/>
              </a:spcBef>
              <a:spcAft>
                <a:spcPts val="0"/>
              </a:spcAft>
              <a:buClr>
                <a:srgbClr val="C00000"/>
              </a:buClr>
              <a:buSzPts val="1800"/>
              <a:buFont typeface="Noto Sans Symbols"/>
              <a:buNone/>
            </a:pPr>
            <a:r>
              <a:rPr lang="en-US" sz="3600" b="0" i="0" u="none" strike="noStrike" cap="none" dirty="0">
                <a:solidFill>
                  <a:srgbClr val="C00000"/>
                </a:solidFill>
                <a:latin typeface="Mistral" panose="03090702030407020403" pitchFamily="66" charset="0"/>
                <a:ea typeface="Dancing Script"/>
                <a:cs typeface="Dancing Script"/>
                <a:sym typeface="Dancing Script"/>
              </a:rPr>
              <a:t>but it would be so much fun if you were!</a:t>
            </a:r>
            <a:endParaRPr sz="2400" dirty="0">
              <a:latin typeface="Mistral" panose="03090702030407020403" pitchFamily="66" charset="0"/>
            </a:endParaRPr>
          </a:p>
        </p:txBody>
      </p:sp>
      <p:pic>
        <p:nvPicPr>
          <p:cNvPr id="162" name="Google Shape;162;p17" descr="A poster for a vacation club&#10;&#10;Description automatically generated"/>
          <p:cNvPicPr preferRelativeResize="0"/>
          <p:nvPr/>
        </p:nvPicPr>
        <p:blipFill rotWithShape="1">
          <a:blip r:embed="rId3">
            <a:alphaModFix/>
          </a:blip>
          <a:srcRect/>
          <a:stretch/>
        </p:blipFill>
        <p:spPr>
          <a:xfrm>
            <a:off x="4552950" y="1371600"/>
            <a:ext cx="3975100" cy="5143500"/>
          </a:xfrm>
          <a:prstGeom prst="rect">
            <a:avLst/>
          </a:prstGeom>
          <a:noFill/>
          <a:ln>
            <a:noFill/>
          </a:ln>
        </p:spPr>
      </p:pic>
      <p:sp>
        <p:nvSpPr>
          <p:cNvPr id="163" name="Google Shape;163;p17"/>
          <p:cNvSpPr txBox="1"/>
          <p:nvPr/>
        </p:nvSpPr>
        <p:spPr>
          <a:xfrm>
            <a:off x="1100150" y="234025"/>
            <a:ext cx="690720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i="0" u="none" strike="noStrike" cap="none" dirty="0">
                <a:solidFill>
                  <a:schemeClr val="dk1"/>
                </a:solidFill>
                <a:latin typeface="Libre Franklin Medium"/>
                <a:ea typeface="Libre Franklin Medium"/>
                <a:cs typeface="Libre Franklin Medium"/>
                <a:sym typeface="Libre Franklin Medium"/>
              </a:rPr>
              <a:t>OPPORTUNITY</a:t>
            </a:r>
            <a:r>
              <a:rPr lang="en-US" sz="4400" i="0" u="none" strike="noStrike" cap="none" dirty="0">
                <a:solidFill>
                  <a:schemeClr val="dk1"/>
                </a:solidFill>
                <a:latin typeface="Libre Franklin Medium"/>
                <a:ea typeface="Libre Franklin Medium"/>
                <a:cs typeface="Libre Franklin Medium"/>
                <a:sym typeface="Libre Franklin Medium"/>
              </a:rPr>
              <a:t> DRAWING</a:t>
            </a:r>
            <a:endParaRPr sz="1000"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67"/>
        <p:cNvGrpSpPr/>
        <p:nvPr/>
      </p:nvGrpSpPr>
      <p:grpSpPr>
        <a:xfrm>
          <a:off x="0" y="0"/>
          <a:ext cx="0" cy="0"/>
          <a:chOff x="0" y="0"/>
          <a:chExt cx="0" cy="0"/>
        </a:xfrm>
      </p:grpSpPr>
      <p:sp>
        <p:nvSpPr>
          <p:cNvPr id="168" name="Google Shape;168;p18"/>
          <p:cNvSpPr txBox="1"/>
          <p:nvPr/>
        </p:nvSpPr>
        <p:spPr>
          <a:xfrm>
            <a:off x="2828657" y="362128"/>
            <a:ext cx="5385455"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Noto Sans Symbols"/>
              <a:buNone/>
            </a:pPr>
            <a:r>
              <a:rPr lang="en-US" sz="2200" b="0" i="0" u="none" strike="noStrike" cap="none" dirty="0">
                <a:solidFill>
                  <a:schemeClr val="dk1"/>
                </a:solidFill>
                <a:latin typeface="Franklin Gothic Medium" panose="020B0603020102020204" pitchFamily="34" charset="0"/>
                <a:sym typeface="Arial"/>
              </a:rPr>
              <a:t>Fabulous prizes are waiting for </a:t>
            </a:r>
            <a:r>
              <a:rPr lang="en-US" sz="2200" b="0" i="0" u="sng" strike="noStrike" cap="none" dirty="0">
                <a:solidFill>
                  <a:schemeClr val="dk1"/>
                </a:solidFill>
                <a:latin typeface="Franklin Gothic Medium" panose="020B0603020102020204" pitchFamily="34" charset="0"/>
                <a:sym typeface="Arial"/>
              </a:rPr>
              <a:t>you</a:t>
            </a:r>
            <a:r>
              <a:rPr lang="en-US" sz="2200" b="0" i="0" u="none" strike="noStrike" cap="none" dirty="0">
                <a:solidFill>
                  <a:schemeClr val="dk1"/>
                </a:solidFill>
                <a:latin typeface="Franklin Gothic Medium" panose="020B0603020102020204" pitchFamily="34" charset="0"/>
                <a:sym typeface="Arial"/>
              </a:rPr>
              <a:t>! All you have to do to </a:t>
            </a:r>
            <a:r>
              <a:rPr lang="en-US" sz="2200" b="1" i="0" u="none" strike="noStrike" cap="none" dirty="0">
                <a:solidFill>
                  <a:schemeClr val="dk1"/>
                </a:solidFill>
                <a:latin typeface="Franklin Gothic Medium" panose="020B0603020102020204" pitchFamily="34" charset="0"/>
                <a:sym typeface="Arial"/>
              </a:rPr>
              <a:t>WIN</a:t>
            </a:r>
            <a:r>
              <a:rPr lang="en-US" sz="2200" b="0" i="0" u="none" strike="noStrike" cap="none" dirty="0">
                <a:solidFill>
                  <a:schemeClr val="dk1"/>
                </a:solidFill>
                <a:latin typeface="Franklin Gothic Medium" panose="020B0603020102020204" pitchFamily="34" charset="0"/>
                <a:sym typeface="Arial"/>
              </a:rPr>
              <a:t> is purchase a ticket—or 2 or 3!  Drawing for these prizes will be at convention on </a:t>
            </a:r>
            <a:r>
              <a:rPr lang="en-US" sz="2200" b="1" i="0" u="none" strike="noStrike" cap="none" dirty="0">
                <a:solidFill>
                  <a:schemeClr val="dk1"/>
                </a:solidFill>
                <a:latin typeface="Franklin Gothic Medium" panose="020B0603020102020204" pitchFamily="34" charset="0"/>
                <a:sym typeface="Arial"/>
              </a:rPr>
              <a:t>April 12, 2024.</a:t>
            </a:r>
            <a:r>
              <a:rPr lang="en-US" sz="2200" b="0" i="0" u="none" strike="noStrike" cap="none" dirty="0">
                <a:solidFill>
                  <a:schemeClr val="dk1"/>
                </a:solidFill>
                <a:latin typeface="Franklin Gothic Medium" panose="020B0603020102020204" pitchFamily="34" charset="0"/>
                <a:sym typeface="Arial"/>
              </a:rPr>
              <a:t> </a:t>
            </a:r>
            <a:endParaRPr sz="2200" b="1" dirty="0">
              <a:solidFill>
                <a:srgbClr val="FF5050"/>
              </a:solidFill>
              <a:latin typeface="Franklin Gothic Medium" panose="020B0603020102020204" pitchFamily="34" charset="0"/>
            </a:endParaRPr>
          </a:p>
        </p:txBody>
      </p:sp>
      <p:pic>
        <p:nvPicPr>
          <p:cNvPr id="169" name="Google Shape;169;p18"/>
          <p:cNvPicPr preferRelativeResize="0"/>
          <p:nvPr/>
        </p:nvPicPr>
        <p:blipFill rotWithShape="1">
          <a:blip r:embed="rId3">
            <a:alphaModFix/>
          </a:blip>
          <a:srcRect/>
          <a:stretch/>
        </p:blipFill>
        <p:spPr>
          <a:xfrm>
            <a:off x="1058490" y="2467016"/>
            <a:ext cx="7154434" cy="3756726"/>
          </a:xfrm>
          <a:prstGeom prst="rect">
            <a:avLst/>
          </a:prstGeom>
          <a:noFill/>
          <a:ln>
            <a:noFill/>
          </a:ln>
        </p:spPr>
      </p:pic>
      <p:pic>
        <p:nvPicPr>
          <p:cNvPr id="8" name="Picture 7" descr="A red and yellow sign with yellow text&#10;&#10;Description automatically generated">
            <a:extLst>
              <a:ext uri="{FF2B5EF4-FFF2-40B4-BE49-F238E27FC236}">
                <a16:creationId xmlns:a16="http://schemas.microsoft.com/office/drawing/2014/main" id="{D2001C10-3643-CF2F-B8A2-88921FEAA49D}"/>
              </a:ext>
            </a:extLst>
          </p:cNvPr>
          <p:cNvPicPr>
            <a:picLocks noChangeAspect="1"/>
          </p:cNvPicPr>
          <p:nvPr/>
        </p:nvPicPr>
        <p:blipFill>
          <a:blip r:embed="rId4"/>
          <a:stretch>
            <a:fillRect/>
          </a:stretch>
        </p:blipFill>
        <p:spPr>
          <a:xfrm>
            <a:off x="170147" y="283880"/>
            <a:ext cx="2762250" cy="200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73"/>
        <p:cNvGrpSpPr/>
        <p:nvPr/>
      </p:nvGrpSpPr>
      <p:grpSpPr>
        <a:xfrm>
          <a:off x="0" y="0"/>
          <a:ext cx="0" cy="0"/>
          <a:chOff x="0" y="0"/>
          <a:chExt cx="0" cy="0"/>
        </a:xfrm>
      </p:grpSpPr>
      <p:pic>
        <p:nvPicPr>
          <p:cNvPr id="174" name="Google Shape;174;p19"/>
          <p:cNvPicPr preferRelativeResize="0"/>
          <p:nvPr/>
        </p:nvPicPr>
        <p:blipFill rotWithShape="1">
          <a:blip r:embed="rId3">
            <a:alphaModFix/>
          </a:blip>
          <a:srcRect/>
          <a:stretch/>
        </p:blipFill>
        <p:spPr>
          <a:xfrm>
            <a:off x="1200150" y="3913188"/>
            <a:ext cx="1546225" cy="2062162"/>
          </a:xfrm>
          <a:prstGeom prst="rect">
            <a:avLst/>
          </a:prstGeom>
          <a:noFill/>
          <a:ln>
            <a:noFill/>
          </a:ln>
        </p:spPr>
      </p:pic>
      <p:pic>
        <p:nvPicPr>
          <p:cNvPr id="175" name="Google Shape;175;p19"/>
          <p:cNvPicPr preferRelativeResize="0"/>
          <p:nvPr/>
        </p:nvPicPr>
        <p:blipFill rotWithShape="1">
          <a:blip r:embed="rId4">
            <a:alphaModFix/>
          </a:blip>
          <a:srcRect/>
          <a:stretch/>
        </p:blipFill>
        <p:spPr>
          <a:xfrm>
            <a:off x="6437313" y="3913188"/>
            <a:ext cx="1546225" cy="2062162"/>
          </a:xfrm>
          <a:prstGeom prst="rect">
            <a:avLst/>
          </a:prstGeom>
          <a:noFill/>
          <a:ln>
            <a:noFill/>
          </a:ln>
        </p:spPr>
      </p:pic>
      <p:pic>
        <p:nvPicPr>
          <p:cNvPr id="176" name="Google Shape;176;p19"/>
          <p:cNvPicPr preferRelativeResize="0"/>
          <p:nvPr/>
        </p:nvPicPr>
        <p:blipFill rotWithShape="1">
          <a:blip r:embed="rId5">
            <a:alphaModFix/>
          </a:blip>
          <a:srcRect/>
          <a:stretch/>
        </p:blipFill>
        <p:spPr>
          <a:xfrm>
            <a:off x="2873375" y="3913188"/>
            <a:ext cx="1547813" cy="2063750"/>
          </a:xfrm>
          <a:prstGeom prst="rect">
            <a:avLst/>
          </a:prstGeom>
          <a:noFill/>
          <a:ln>
            <a:noFill/>
          </a:ln>
        </p:spPr>
      </p:pic>
      <p:sp>
        <p:nvSpPr>
          <p:cNvPr id="177" name="Google Shape;177;p19"/>
          <p:cNvSpPr txBox="1"/>
          <p:nvPr/>
        </p:nvSpPr>
        <p:spPr>
          <a:xfrm>
            <a:off x="1092200" y="415925"/>
            <a:ext cx="6858000" cy="9239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0" i="0" u="none" strike="noStrike" cap="none">
                <a:solidFill>
                  <a:schemeClr val="dk1"/>
                </a:solidFill>
                <a:latin typeface="Libre Franklin Medium"/>
                <a:ea typeface="Libre Franklin Medium"/>
                <a:cs typeface="Libre Franklin Medium"/>
                <a:sym typeface="Libre Franklin Medium"/>
              </a:rPr>
              <a:t>THE BIENNIAL STATE FLOWER SHOW</a:t>
            </a:r>
            <a:endParaRPr/>
          </a:p>
          <a:p>
            <a:pPr marL="0" marR="0" lvl="0" indent="0" algn="ctr" rtl="0">
              <a:spcBef>
                <a:spcPts val="0"/>
              </a:spcBef>
              <a:spcAft>
                <a:spcPts val="0"/>
              </a:spcAft>
              <a:buNone/>
            </a:pPr>
            <a:r>
              <a:rPr lang="en-US" sz="2700" b="0" i="0" u="none" strike="noStrike" cap="none">
                <a:solidFill>
                  <a:schemeClr val="dk1"/>
                </a:solidFill>
                <a:latin typeface="Libre Franklin Medium"/>
                <a:ea typeface="Libre Franklin Medium"/>
                <a:cs typeface="Libre Franklin Medium"/>
                <a:sym typeface="Libre Franklin Medium"/>
              </a:rPr>
              <a:t>“CELEBRATING 100 YEARS!”</a:t>
            </a:r>
            <a:endParaRPr/>
          </a:p>
        </p:txBody>
      </p:sp>
      <p:pic>
        <p:nvPicPr>
          <p:cNvPr id="178" name="Google Shape;178;p19" descr="A close-up of a pink flower&#10;&#10;Description automatically generated"/>
          <p:cNvPicPr preferRelativeResize="0"/>
          <p:nvPr/>
        </p:nvPicPr>
        <p:blipFill rotWithShape="1">
          <a:blip r:embed="rId6">
            <a:alphaModFix/>
          </a:blip>
          <a:srcRect/>
          <a:stretch/>
        </p:blipFill>
        <p:spPr>
          <a:xfrm>
            <a:off x="4548188" y="3913188"/>
            <a:ext cx="1762125" cy="2066925"/>
          </a:xfrm>
          <a:prstGeom prst="rect">
            <a:avLst/>
          </a:prstGeom>
          <a:noFill/>
          <a:ln>
            <a:noFill/>
          </a:ln>
        </p:spPr>
      </p:pic>
      <p:sp>
        <p:nvSpPr>
          <p:cNvPr id="179" name="Google Shape;179;p19"/>
          <p:cNvSpPr txBox="1"/>
          <p:nvPr/>
        </p:nvSpPr>
        <p:spPr>
          <a:xfrm>
            <a:off x="1306513" y="1533525"/>
            <a:ext cx="6229350" cy="392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50" b="0" i="0" u="none" strike="noStrike" cap="none">
                <a:solidFill>
                  <a:schemeClr val="dk1"/>
                </a:solidFill>
                <a:latin typeface="Libre Franklin Medium"/>
                <a:ea typeface="Libre Franklin Medium"/>
                <a:cs typeface="Libre Franklin Medium"/>
                <a:sym typeface="Libre Franklin Medium"/>
              </a:rPr>
              <a:t>The Garden Club of Jacksonville on April 9-12, 2024</a:t>
            </a:r>
            <a:endParaRPr/>
          </a:p>
        </p:txBody>
      </p:sp>
      <p:sp>
        <p:nvSpPr>
          <p:cNvPr id="180" name="Google Shape;180;p19"/>
          <p:cNvSpPr txBox="1"/>
          <p:nvPr/>
        </p:nvSpPr>
        <p:spPr>
          <a:xfrm>
            <a:off x="3260725" y="2365375"/>
            <a:ext cx="4689600" cy="1293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50" b="0" i="0" u="none" strike="noStrike" cap="none">
                <a:solidFill>
                  <a:schemeClr val="dk1"/>
                </a:solidFill>
                <a:latin typeface="Libre Franklin Medium"/>
                <a:ea typeface="Libre Franklin Medium"/>
                <a:cs typeface="Libre Franklin Medium"/>
                <a:sym typeface="Libre Franklin Medium"/>
              </a:rPr>
              <a:t>HORTICULTURE / DESIGNS / BOTANICAL ARTS / EDUCATIONAL EXHIBITS / YOUTH / VENDORS </a:t>
            </a:r>
            <a:endParaRPr sz="195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None/>
            </a:pPr>
            <a:r>
              <a:rPr lang="en-US" sz="1950" b="0" i="0" u="none" strike="noStrike" cap="none">
                <a:solidFill>
                  <a:schemeClr val="dk1"/>
                </a:solidFill>
                <a:latin typeface="Libre Franklin Medium"/>
                <a:ea typeface="Libre Franklin Medium"/>
                <a:cs typeface="Libre Franklin Medium"/>
                <a:sym typeface="Libre Franklin Medium"/>
              </a:rPr>
              <a:t> Gina, Jogan, Chair</a:t>
            </a:r>
            <a:endParaRPr/>
          </a:p>
        </p:txBody>
      </p:sp>
      <p:pic>
        <p:nvPicPr>
          <p:cNvPr id="181" name="Google Shape;181;p19" descr="A logo with a white circle and green text&#10;&#10;Description automatically generated"/>
          <p:cNvPicPr preferRelativeResize="0"/>
          <p:nvPr/>
        </p:nvPicPr>
        <p:blipFill rotWithShape="1">
          <a:blip r:embed="rId7">
            <a:alphaModFix/>
          </a:blip>
          <a:srcRect/>
          <a:stretch/>
        </p:blipFill>
        <p:spPr>
          <a:xfrm>
            <a:off x="884238" y="2305050"/>
            <a:ext cx="1862137" cy="12287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6"/>
        <p:cNvGrpSpPr/>
        <p:nvPr/>
      </p:nvGrpSpPr>
      <p:grpSpPr>
        <a:xfrm>
          <a:off x="0" y="0"/>
          <a:ext cx="0" cy="0"/>
          <a:chOff x="0" y="0"/>
          <a:chExt cx="0" cy="0"/>
        </a:xfrm>
      </p:grpSpPr>
      <p:sp>
        <p:nvSpPr>
          <p:cNvPr id="47" name="Google Shape;47;p2"/>
          <p:cNvSpPr txBox="1">
            <a:spLocks noGrp="1"/>
          </p:cNvSpPr>
          <p:nvPr>
            <p:ph type="body" idx="1"/>
          </p:nvPr>
        </p:nvSpPr>
        <p:spPr>
          <a:xfrm>
            <a:off x="4679950" y="2209800"/>
            <a:ext cx="3432175" cy="3657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680"/>
              <a:buFont typeface="Noto Sans Symbols"/>
              <a:buNone/>
            </a:pPr>
            <a:r>
              <a:rPr lang="en-US" b="1" dirty="0">
                <a:latin typeface="Dancing Script"/>
                <a:ea typeface="Dancing Script"/>
                <a:cs typeface="Dancing Script"/>
                <a:sym typeface="Dancing Script"/>
              </a:rPr>
              <a:t>Tina Tuttle</a:t>
            </a:r>
            <a:endParaRPr dirty="0"/>
          </a:p>
          <a:p>
            <a:pPr marL="0" lvl="0" indent="0" algn="ctr" rtl="0">
              <a:spcBef>
                <a:spcPts val="480"/>
              </a:spcBef>
              <a:spcAft>
                <a:spcPts val="0"/>
              </a:spcAft>
              <a:buSzPts val="1680"/>
              <a:buFont typeface="Noto Sans Symbols"/>
              <a:buNone/>
            </a:pPr>
            <a:r>
              <a:rPr lang="en-US" sz="2800" dirty="0">
                <a:latin typeface="Monotype Corsiva" panose="03010101010201010101" pitchFamily="66" charset="0"/>
              </a:rPr>
              <a:t>President</a:t>
            </a:r>
            <a:endParaRPr sz="2800" dirty="0">
              <a:latin typeface="Monotype Corsiva" panose="03010101010201010101" pitchFamily="66" charset="0"/>
            </a:endParaRPr>
          </a:p>
          <a:p>
            <a:pPr marL="0" lvl="0" indent="0" algn="ctr" rtl="0">
              <a:spcBef>
                <a:spcPts val="480"/>
              </a:spcBef>
              <a:spcAft>
                <a:spcPts val="0"/>
              </a:spcAft>
              <a:buSzPts val="1680"/>
              <a:buFont typeface="Noto Sans Symbols"/>
              <a:buNone/>
            </a:pPr>
            <a:r>
              <a:rPr lang="en-US" b="1" dirty="0">
                <a:latin typeface="Dancing Script"/>
                <a:ea typeface="Dancing Script"/>
                <a:cs typeface="Dancing Script"/>
                <a:sym typeface="Dancing Script"/>
              </a:rPr>
              <a:t>Christy </a:t>
            </a:r>
            <a:r>
              <a:rPr lang="en-US" b="1" dirty="0" err="1">
                <a:latin typeface="Dancing Script"/>
                <a:ea typeface="Dancing Script"/>
                <a:cs typeface="Dancing Script"/>
                <a:sym typeface="Dancing Script"/>
              </a:rPr>
              <a:t>Linke</a:t>
            </a:r>
            <a:endParaRPr dirty="0"/>
          </a:p>
          <a:p>
            <a:pPr marL="0" lvl="0" indent="0" algn="ctr" rtl="0">
              <a:spcBef>
                <a:spcPts val="480"/>
              </a:spcBef>
              <a:spcAft>
                <a:spcPts val="0"/>
              </a:spcAft>
              <a:buSzPts val="1680"/>
              <a:buFont typeface="Noto Sans Symbols"/>
              <a:buNone/>
            </a:pPr>
            <a:r>
              <a:rPr lang="en-US" sz="2800" dirty="0">
                <a:latin typeface="Monotype Corsiva" panose="03010101010201010101" pitchFamily="66" charset="0"/>
              </a:rPr>
              <a:t>First Vice President</a:t>
            </a:r>
            <a:endParaRPr sz="2800" dirty="0">
              <a:latin typeface="Monotype Corsiva" panose="03010101010201010101" pitchFamily="66" charset="0"/>
            </a:endParaRPr>
          </a:p>
          <a:p>
            <a:pPr marL="0" lvl="0" indent="0" algn="ctr" rtl="0">
              <a:spcBef>
                <a:spcPts val="480"/>
              </a:spcBef>
              <a:spcAft>
                <a:spcPts val="0"/>
              </a:spcAft>
              <a:buSzPts val="1680"/>
              <a:buFont typeface="Noto Sans Symbols"/>
              <a:buNone/>
            </a:pPr>
            <a:r>
              <a:rPr lang="en-US" b="1" dirty="0">
                <a:latin typeface="Dancing Script"/>
                <a:ea typeface="Dancing Script"/>
                <a:cs typeface="Dancing Script"/>
                <a:sym typeface="Dancing Script"/>
              </a:rPr>
              <a:t>Mary </a:t>
            </a:r>
            <a:r>
              <a:rPr lang="en-US" b="1" dirty="0" err="1">
                <a:latin typeface="Dancing Script"/>
                <a:ea typeface="Dancing Script"/>
                <a:cs typeface="Dancing Script"/>
                <a:sym typeface="Dancing Script"/>
              </a:rPr>
              <a:t>Whisler</a:t>
            </a:r>
            <a:endParaRPr dirty="0"/>
          </a:p>
          <a:p>
            <a:pPr marL="0" lvl="0" indent="0" algn="ctr" rtl="0">
              <a:spcBef>
                <a:spcPts val="480"/>
              </a:spcBef>
              <a:spcAft>
                <a:spcPts val="0"/>
              </a:spcAft>
              <a:buSzPts val="1680"/>
              <a:buFont typeface="Noto Sans Symbols"/>
              <a:buNone/>
            </a:pPr>
            <a:r>
              <a:rPr lang="en-US" sz="2800" dirty="0">
                <a:latin typeface="Monotype Corsiva" panose="03010101010201010101" pitchFamily="66" charset="0"/>
              </a:rPr>
              <a:t>Second Vice President</a:t>
            </a:r>
            <a:endParaRPr sz="2800" dirty="0">
              <a:latin typeface="Monotype Corsiva" panose="03010101010201010101" pitchFamily="66" charset="0"/>
            </a:endParaRPr>
          </a:p>
          <a:p>
            <a:pPr marL="0" lvl="0" indent="0" algn="ctr" rtl="0">
              <a:spcBef>
                <a:spcPts val="480"/>
              </a:spcBef>
              <a:spcAft>
                <a:spcPts val="0"/>
              </a:spcAft>
              <a:buSzPts val="1680"/>
              <a:buFont typeface="Noto Sans Symbols"/>
              <a:buNone/>
            </a:pPr>
            <a:r>
              <a:rPr lang="en-US" b="1" dirty="0">
                <a:latin typeface="Dancing Script"/>
                <a:ea typeface="Dancing Script"/>
                <a:cs typeface="Dancing Script"/>
                <a:sym typeface="Dancing Script"/>
              </a:rPr>
              <a:t>Leticia Gunn</a:t>
            </a:r>
            <a:endParaRPr dirty="0"/>
          </a:p>
          <a:p>
            <a:pPr marL="0" lvl="0" indent="0" algn="ctr" rtl="0">
              <a:spcBef>
                <a:spcPts val="480"/>
              </a:spcBef>
              <a:spcAft>
                <a:spcPts val="0"/>
              </a:spcAft>
              <a:buSzPts val="1680"/>
              <a:buFont typeface="Noto Sans Symbols"/>
              <a:buNone/>
            </a:pPr>
            <a:r>
              <a:rPr lang="en-US" sz="2800" dirty="0">
                <a:latin typeface="Monotype Corsiva" panose="03010101010201010101" pitchFamily="66" charset="0"/>
              </a:rPr>
              <a:t>Third Vice President</a:t>
            </a:r>
            <a:endParaRPr sz="2800" dirty="0">
              <a:latin typeface="Monotype Corsiva" panose="03010101010201010101" pitchFamily="66" charset="0"/>
            </a:endParaRPr>
          </a:p>
        </p:txBody>
      </p:sp>
      <p:sp>
        <p:nvSpPr>
          <p:cNvPr id="48" name="Google Shape;48;p2">
            <a:hlinkClick r:id="rId3"/>
          </p:cNvPr>
          <p:cNvSpPr/>
          <p:nvPr/>
        </p:nvSpPr>
        <p:spPr>
          <a:xfrm>
            <a:off x="4451350" y="749300"/>
            <a:ext cx="2286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350"/>
              <a:buFont typeface="Noto Sans Symbols"/>
              <a:buNone/>
            </a:pPr>
            <a:endParaRPr sz="1350" b="0" i="0" u="none" strike="noStrike" cap="none">
              <a:solidFill>
                <a:schemeClr val="dk1"/>
              </a:solidFill>
              <a:latin typeface="Arial"/>
              <a:ea typeface="Arial"/>
              <a:cs typeface="Arial"/>
              <a:sym typeface="Arial"/>
            </a:endParaRPr>
          </a:p>
        </p:txBody>
      </p:sp>
      <p:sp>
        <p:nvSpPr>
          <p:cNvPr id="49" name="Google Shape;49;p2"/>
          <p:cNvSpPr txBox="1"/>
          <p:nvPr/>
        </p:nvSpPr>
        <p:spPr>
          <a:xfrm>
            <a:off x="914400" y="493713"/>
            <a:ext cx="70866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dk1"/>
                </a:solidFill>
                <a:latin typeface="Franklin Gothic Medium" panose="020B0603020102020204" pitchFamily="34" charset="0"/>
                <a:ea typeface="Libre Franklin Medium"/>
                <a:cs typeface="Libre Franklin Medium"/>
                <a:sym typeface="Libre Franklin Medium"/>
              </a:rPr>
              <a:t>YOUR FFGC EXECUTIVE BOARD</a:t>
            </a:r>
            <a:endParaRPr dirty="0">
              <a:latin typeface="Franklin Gothic Medium" panose="020B0603020102020204" pitchFamily="34" charset="0"/>
            </a:endParaRPr>
          </a:p>
        </p:txBody>
      </p:sp>
      <p:sp>
        <p:nvSpPr>
          <p:cNvPr id="50" name="Google Shape;50;p2"/>
          <p:cNvSpPr txBox="1"/>
          <p:nvPr/>
        </p:nvSpPr>
        <p:spPr>
          <a:xfrm>
            <a:off x="1989033" y="1159936"/>
            <a:ext cx="4937333" cy="5222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dirty="0">
                <a:solidFill>
                  <a:srgbClr val="05686C"/>
                </a:solidFill>
                <a:latin typeface="Libre Franklin Medium"/>
                <a:ea typeface="Libre Franklin Medium"/>
                <a:cs typeface="Libre Franklin Medium"/>
                <a:sym typeface="Libre Franklin Medium"/>
              </a:rPr>
              <a:t>Celebrating 100 Years</a:t>
            </a:r>
            <a:endParaRPr dirty="0"/>
          </a:p>
        </p:txBody>
      </p:sp>
      <p:pic>
        <p:nvPicPr>
          <p:cNvPr id="51" name="Google Shape;51;p2" descr="A brick path with a green arch over it&#10;&#10;Description automatically generated"/>
          <p:cNvPicPr preferRelativeResize="0"/>
          <p:nvPr/>
        </p:nvPicPr>
        <p:blipFill rotWithShape="1">
          <a:blip r:embed="rId4">
            <a:alphaModFix/>
          </a:blip>
          <a:srcRect/>
          <a:stretch/>
        </p:blipFill>
        <p:spPr>
          <a:xfrm>
            <a:off x="1520825" y="2286000"/>
            <a:ext cx="2608263" cy="3478213"/>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85"/>
        <p:cNvGrpSpPr/>
        <p:nvPr/>
      </p:nvGrpSpPr>
      <p:grpSpPr>
        <a:xfrm>
          <a:off x="0" y="0"/>
          <a:ext cx="0" cy="0"/>
          <a:chOff x="0" y="0"/>
          <a:chExt cx="0" cy="0"/>
        </a:xfrm>
      </p:grpSpPr>
      <p:sp>
        <p:nvSpPr>
          <p:cNvPr id="186" name="Google Shape;186;p20"/>
          <p:cNvSpPr/>
          <p:nvPr/>
        </p:nvSpPr>
        <p:spPr>
          <a:xfrm>
            <a:off x="1143000" y="877888"/>
            <a:ext cx="184150" cy="30162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2"/>
              </a:buClr>
              <a:buSzPts val="1350"/>
              <a:buFont typeface="Noto Sans Symbols"/>
              <a:buNone/>
            </a:pPr>
            <a:endParaRPr sz="1350" b="0" i="0" u="none" strike="noStrike" cap="none">
              <a:solidFill>
                <a:schemeClr val="dk1"/>
              </a:solidFill>
              <a:latin typeface="Arial"/>
              <a:ea typeface="Arial"/>
              <a:cs typeface="Arial"/>
              <a:sym typeface="Arial"/>
            </a:endParaRPr>
          </a:p>
        </p:txBody>
      </p:sp>
      <p:sp>
        <p:nvSpPr>
          <p:cNvPr id="187" name="Google Shape;187;p20"/>
          <p:cNvSpPr/>
          <p:nvPr/>
        </p:nvSpPr>
        <p:spPr>
          <a:xfrm>
            <a:off x="1143000" y="1049338"/>
            <a:ext cx="184150" cy="301625"/>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2"/>
              </a:buClr>
              <a:buSzPts val="1350"/>
              <a:buFont typeface="Noto Sans Symbols"/>
              <a:buNone/>
            </a:pPr>
            <a:endParaRPr sz="1350" b="0" i="0" u="none" strike="noStrike" cap="none">
              <a:solidFill>
                <a:schemeClr val="dk1"/>
              </a:solidFill>
              <a:latin typeface="Arial"/>
              <a:ea typeface="Arial"/>
              <a:cs typeface="Arial"/>
              <a:sym typeface="Arial"/>
            </a:endParaRPr>
          </a:p>
        </p:txBody>
      </p:sp>
      <p:pic>
        <p:nvPicPr>
          <p:cNvPr id="188" name="Google Shape;188;p20" descr="A wooden structure with a roof&#10;&#10;Description automatically generated"/>
          <p:cNvPicPr preferRelativeResize="0"/>
          <p:nvPr/>
        </p:nvPicPr>
        <p:blipFill rotWithShape="1">
          <a:blip r:embed="rId3">
            <a:alphaModFix/>
          </a:blip>
          <a:srcRect/>
          <a:stretch/>
        </p:blipFill>
        <p:spPr>
          <a:xfrm>
            <a:off x="627856" y="893812"/>
            <a:ext cx="7669213" cy="5111750"/>
          </a:xfrm>
          <a:prstGeom prst="rect">
            <a:avLst/>
          </a:prstGeom>
          <a:noFill/>
          <a:ln>
            <a:noFill/>
          </a:ln>
        </p:spPr>
      </p:pic>
      <p:sp>
        <p:nvSpPr>
          <p:cNvPr id="189" name="Google Shape;189;p20"/>
          <p:cNvSpPr txBox="1"/>
          <p:nvPr/>
        </p:nvSpPr>
        <p:spPr>
          <a:xfrm>
            <a:off x="2424113" y="1301750"/>
            <a:ext cx="3336925" cy="6461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lt1"/>
                </a:solidFill>
                <a:latin typeface="Libre Franklin Medium"/>
                <a:ea typeface="Libre Franklin Medium"/>
                <a:cs typeface="Libre Franklin Medium"/>
                <a:sym typeface="Libre Franklin Medium"/>
              </a:rPr>
              <a:t>DEEP SOUTH GARDEN CLUBS</a:t>
            </a:r>
            <a:endParaRPr/>
          </a:p>
          <a:p>
            <a:pPr marL="0" marR="0" lvl="0" indent="0" algn="ctr" rtl="0">
              <a:spcBef>
                <a:spcPts val="0"/>
              </a:spcBef>
              <a:spcAft>
                <a:spcPts val="0"/>
              </a:spcAft>
              <a:buNone/>
            </a:pPr>
            <a:r>
              <a:rPr lang="en-US" sz="1800" b="1" i="0" u="none" strike="noStrike" cap="none">
                <a:solidFill>
                  <a:schemeClr val="lt1"/>
                </a:solidFill>
                <a:latin typeface="Libre Franklin Medium"/>
                <a:ea typeface="Libre Franklin Medium"/>
                <a:cs typeface="Libre Franklin Medium"/>
                <a:sym typeface="Libre Franklin Medium"/>
              </a:rPr>
              <a:t>2024 ANNUAL CONVENTION</a:t>
            </a:r>
            <a:endParaRPr/>
          </a:p>
        </p:txBody>
      </p:sp>
      <p:sp>
        <p:nvSpPr>
          <p:cNvPr id="190" name="Google Shape;190;p20"/>
          <p:cNvSpPr txBox="1"/>
          <p:nvPr/>
        </p:nvSpPr>
        <p:spPr>
          <a:xfrm>
            <a:off x="1033463" y="5103813"/>
            <a:ext cx="6858000" cy="647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Libre Franklin Medium"/>
                <a:ea typeface="Libre Franklin Medium"/>
                <a:cs typeface="Libre Franklin Medium"/>
                <a:sym typeface="Libre Franklin Medium"/>
              </a:rPr>
              <a:t>“</a:t>
            </a:r>
            <a:r>
              <a:rPr lang="en-US" sz="1800" b="1" i="1" u="none" strike="noStrike" cap="none">
                <a:solidFill>
                  <a:schemeClr val="lt1"/>
                </a:solidFill>
                <a:latin typeface="Libre Franklin Medium"/>
                <a:ea typeface="Libre Franklin Medium"/>
                <a:cs typeface="Libre Franklin Medium"/>
                <a:sym typeface="Libre Franklin Medium"/>
              </a:rPr>
              <a:t>Springtime in the Smokies</a:t>
            </a:r>
            <a:r>
              <a:rPr lang="en-US" sz="1800" b="1" i="0" u="none" strike="noStrike" cap="none">
                <a:solidFill>
                  <a:schemeClr val="lt1"/>
                </a:solidFill>
                <a:latin typeface="Libre Franklin Medium"/>
                <a:ea typeface="Libre Franklin Medium"/>
                <a:cs typeface="Libre Franklin Medium"/>
                <a:sym typeface="Libre Franklin Medium"/>
              </a:rPr>
              <a:t>” Park Vista Hotel, Gatlinburg, TN</a:t>
            </a:r>
            <a:endParaRPr/>
          </a:p>
          <a:p>
            <a:pPr marL="0" marR="0" lvl="0" indent="0" algn="l" rtl="0">
              <a:spcBef>
                <a:spcPts val="0"/>
              </a:spcBef>
              <a:spcAft>
                <a:spcPts val="0"/>
              </a:spcAft>
              <a:buNone/>
            </a:pPr>
            <a:r>
              <a:rPr lang="en-US" sz="1800" b="1" i="0" u="none" strike="noStrike" cap="none">
                <a:solidFill>
                  <a:schemeClr val="lt1"/>
                </a:solidFill>
                <a:latin typeface="Libre Franklin Medium"/>
                <a:ea typeface="Libre Franklin Medium"/>
                <a:cs typeface="Libre Franklin Medium"/>
                <a:sym typeface="Libre Franklin Medium"/>
              </a:rPr>
              <a:t>March 19-20, 2024</a:t>
            </a:r>
            <a:endParaRPr/>
          </a:p>
        </p:txBody>
      </p:sp>
      <p:pic>
        <p:nvPicPr>
          <p:cNvPr id="191" name="Google Shape;191;p20" descr="Deep South Garden Clubs, Inc.">
            <a:hlinkClick r:id="rId4"/>
          </p:cNvPr>
          <p:cNvPicPr preferRelativeResize="0"/>
          <p:nvPr/>
        </p:nvPicPr>
        <p:blipFill rotWithShape="1">
          <a:blip r:embed="rId5">
            <a:alphaModFix/>
          </a:blip>
          <a:srcRect/>
          <a:stretch/>
        </p:blipFill>
        <p:spPr>
          <a:xfrm>
            <a:off x="995363" y="1200150"/>
            <a:ext cx="1428750" cy="1428750"/>
          </a:xfrm>
          <a:prstGeom prst="rect">
            <a:avLst/>
          </a:prstGeom>
          <a:noFill/>
          <a:ln>
            <a:noFill/>
          </a:ln>
        </p:spPr>
      </p:pic>
      <p:grpSp>
        <p:nvGrpSpPr>
          <p:cNvPr id="192" name="Google Shape;192;p20"/>
          <p:cNvGrpSpPr/>
          <p:nvPr/>
        </p:nvGrpSpPr>
        <p:grpSpPr>
          <a:xfrm>
            <a:off x="6357938" y="1052513"/>
            <a:ext cx="1409700" cy="1879600"/>
            <a:chOff x="152400" y="4310063"/>
            <a:chExt cx="1880088" cy="2506662"/>
          </a:xfrm>
        </p:grpSpPr>
        <p:pic>
          <p:nvPicPr>
            <p:cNvPr id="193" name="Google Shape;193;p20"/>
            <p:cNvPicPr preferRelativeResize="0"/>
            <p:nvPr/>
          </p:nvPicPr>
          <p:blipFill rotWithShape="1">
            <a:blip r:embed="rId6">
              <a:alphaModFix/>
            </a:blip>
            <a:srcRect/>
            <a:stretch/>
          </p:blipFill>
          <p:spPr>
            <a:xfrm>
              <a:off x="152400" y="4310063"/>
              <a:ext cx="1790700" cy="2506662"/>
            </a:xfrm>
            <a:prstGeom prst="rect">
              <a:avLst/>
            </a:prstGeom>
            <a:noFill/>
            <a:ln>
              <a:noFill/>
            </a:ln>
          </p:spPr>
        </p:pic>
        <p:sp>
          <p:nvSpPr>
            <p:cNvPr id="194" name="Google Shape;194;p20"/>
            <p:cNvSpPr txBox="1"/>
            <p:nvPr/>
          </p:nvSpPr>
          <p:spPr>
            <a:xfrm>
              <a:off x="279433" y="6077852"/>
              <a:ext cx="1753055" cy="6774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Noto Sans Symbols"/>
                <a:buNone/>
              </a:pPr>
              <a:r>
                <a:rPr lang="en-US" sz="1350" b="1" i="0" u="none" strike="noStrike" cap="none" dirty="0">
                  <a:solidFill>
                    <a:schemeClr val="dk1"/>
                  </a:solidFill>
                  <a:latin typeface="Libre Franklin Medium"/>
                  <a:ea typeface="Libre Franklin Medium"/>
                  <a:cs typeface="Libre Franklin Medium"/>
                  <a:sym typeface="Libre Franklin Medium"/>
                </a:rPr>
                <a:t>Debby Cooper, </a:t>
              </a:r>
              <a:endParaRPr dirty="0"/>
            </a:p>
            <a:p>
              <a:pPr marL="0" marR="0" lvl="0" indent="0" algn="l" rtl="0">
                <a:spcBef>
                  <a:spcPts val="0"/>
                </a:spcBef>
                <a:spcAft>
                  <a:spcPts val="0"/>
                </a:spcAft>
                <a:buClr>
                  <a:schemeClr val="dk1"/>
                </a:buClr>
                <a:buSzPts val="1350"/>
                <a:buFont typeface="Noto Sans Symbols"/>
                <a:buNone/>
              </a:pPr>
              <a:r>
                <a:rPr lang="en-US" sz="1350" b="1" i="0" u="none" strike="noStrike" cap="none" dirty="0">
                  <a:solidFill>
                    <a:schemeClr val="dk1"/>
                  </a:solidFill>
                  <a:latin typeface="Libre Franklin Medium"/>
                  <a:ea typeface="Libre Franklin Medium"/>
                  <a:cs typeface="Libre Franklin Medium"/>
                  <a:sym typeface="Libre Franklin Medium"/>
                </a:rPr>
                <a:t>DSGC Director</a:t>
              </a:r>
              <a:endParaRPr dirty="0"/>
            </a:p>
          </p:txBody>
        </p:sp>
      </p:grpSp>
      <p:sp>
        <p:nvSpPr>
          <p:cNvPr id="2" name="TextBox 1">
            <a:extLst>
              <a:ext uri="{FF2B5EF4-FFF2-40B4-BE49-F238E27FC236}">
                <a16:creationId xmlns:a16="http://schemas.microsoft.com/office/drawing/2014/main" id="{69D321F0-0070-DE4A-0726-20C738777570}"/>
              </a:ext>
            </a:extLst>
          </p:cNvPr>
          <p:cNvSpPr txBox="1"/>
          <p:nvPr/>
        </p:nvSpPr>
        <p:spPr>
          <a:xfrm>
            <a:off x="1081284" y="6118518"/>
            <a:ext cx="5979522" cy="738664"/>
          </a:xfrm>
          <a:prstGeom prst="rect">
            <a:avLst/>
          </a:prstGeom>
          <a:noFill/>
        </p:spPr>
        <p:txBody>
          <a:bodyPr wrap="none" rtlCol="0">
            <a:spAutoFit/>
          </a:bodyPr>
          <a:lstStyle/>
          <a:p>
            <a:pPr algn="ctr"/>
            <a:r>
              <a:rPr lang="en-US" dirty="0"/>
              <a:t>Full registrations $245, Tri-refresher fees are $15 each</a:t>
            </a:r>
          </a:p>
          <a:p>
            <a:pPr algn="ctr"/>
            <a:endParaRPr lang="en-US" dirty="0"/>
          </a:p>
          <a:p>
            <a:pPr algn="ctr"/>
            <a:r>
              <a:rPr lang="en-US" dirty="0"/>
              <a:t>2023-2025 DSGC Theme: “Decorate the Deep South with Floral Design”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sp>
        <p:nvSpPr>
          <p:cNvPr id="199" name="Google Shape;199;p21"/>
          <p:cNvSpPr/>
          <p:nvPr/>
        </p:nvSpPr>
        <p:spPr>
          <a:xfrm>
            <a:off x="2057400" y="2800350"/>
            <a:ext cx="2286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350"/>
              <a:buFont typeface="Noto Sans Symbols"/>
              <a:buNone/>
            </a:pPr>
            <a:endParaRPr sz="1350" b="0" i="0" u="none" strike="noStrike" cap="none">
              <a:solidFill>
                <a:schemeClr val="dk1"/>
              </a:solidFill>
              <a:latin typeface="Arial"/>
              <a:ea typeface="Arial"/>
              <a:cs typeface="Arial"/>
              <a:sym typeface="Arial"/>
            </a:endParaRPr>
          </a:p>
        </p:txBody>
      </p:sp>
      <p:sp>
        <p:nvSpPr>
          <p:cNvPr id="200" name="Google Shape;200;p21"/>
          <p:cNvSpPr/>
          <p:nvPr/>
        </p:nvSpPr>
        <p:spPr>
          <a:xfrm>
            <a:off x="4572000" y="3429000"/>
            <a:ext cx="2286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350"/>
              <a:buFont typeface="Noto Sans Symbols"/>
              <a:buNone/>
            </a:pPr>
            <a:endParaRPr sz="1350" b="0" i="0" u="none" strike="noStrike" cap="none">
              <a:solidFill>
                <a:schemeClr val="dk1"/>
              </a:solidFill>
              <a:latin typeface="Arial"/>
              <a:ea typeface="Arial"/>
              <a:cs typeface="Arial"/>
              <a:sym typeface="Arial"/>
            </a:endParaRPr>
          </a:p>
        </p:txBody>
      </p:sp>
      <p:sp>
        <p:nvSpPr>
          <p:cNvPr id="201" name="Google Shape;201;p21"/>
          <p:cNvSpPr/>
          <p:nvPr/>
        </p:nvSpPr>
        <p:spPr>
          <a:xfrm>
            <a:off x="4686300" y="3543300"/>
            <a:ext cx="228600" cy="22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2"/>
              </a:buClr>
              <a:buSzPts val="1350"/>
              <a:buFont typeface="Noto Sans Symbols"/>
              <a:buNone/>
            </a:pPr>
            <a:endParaRPr sz="1350" b="0" i="0" u="none" strike="noStrike" cap="none">
              <a:solidFill>
                <a:schemeClr val="dk1"/>
              </a:solidFill>
              <a:latin typeface="Arial"/>
              <a:ea typeface="Arial"/>
              <a:cs typeface="Arial"/>
              <a:sym typeface="Arial"/>
            </a:endParaRPr>
          </a:p>
        </p:txBody>
      </p:sp>
      <p:sp>
        <p:nvSpPr>
          <p:cNvPr id="202" name="Google Shape;202;p21"/>
          <p:cNvSpPr txBox="1"/>
          <p:nvPr/>
        </p:nvSpPr>
        <p:spPr>
          <a:xfrm>
            <a:off x="5449888" y="3805238"/>
            <a:ext cx="2101850" cy="3000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Noto Sans Symbols"/>
              <a:buNone/>
            </a:pPr>
            <a:r>
              <a:rPr lang="en-US" sz="1350" b="0" i="0" u="none" strike="noStrike" cap="none" dirty="0">
                <a:solidFill>
                  <a:schemeClr val="dk1"/>
                </a:solidFill>
                <a:latin typeface="Libre Franklin Medium"/>
                <a:ea typeface="Libre Franklin Medium"/>
                <a:cs typeface="Libre Franklin Medium"/>
                <a:sym typeface="Libre Franklin Medium"/>
              </a:rPr>
              <a:t>NGC HQ in St. Louis, MO</a:t>
            </a:r>
            <a:endParaRPr dirty="0"/>
          </a:p>
        </p:txBody>
      </p:sp>
      <p:pic>
        <p:nvPicPr>
          <p:cNvPr id="203" name="Google Shape;203;p21" descr="A logo with flowers and text&#10;&#10;Description automatically generated"/>
          <p:cNvPicPr preferRelativeResize="0"/>
          <p:nvPr/>
        </p:nvPicPr>
        <p:blipFill rotWithShape="1">
          <a:blip r:embed="rId3">
            <a:alphaModFix/>
          </a:blip>
          <a:srcRect/>
          <a:stretch/>
        </p:blipFill>
        <p:spPr>
          <a:xfrm>
            <a:off x="6972300" y="556725"/>
            <a:ext cx="1485900" cy="1485900"/>
          </a:xfrm>
          <a:prstGeom prst="rect">
            <a:avLst/>
          </a:prstGeom>
          <a:noFill/>
          <a:ln>
            <a:noFill/>
          </a:ln>
        </p:spPr>
      </p:pic>
      <p:sp>
        <p:nvSpPr>
          <p:cNvPr id="204" name="Google Shape;204;p21"/>
          <p:cNvSpPr txBox="1"/>
          <p:nvPr/>
        </p:nvSpPr>
        <p:spPr>
          <a:xfrm>
            <a:off x="1428750" y="333438"/>
            <a:ext cx="5486400" cy="212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0" i="0" u="none" strike="noStrike" cap="none">
                <a:solidFill>
                  <a:schemeClr val="dk1"/>
                </a:solidFill>
                <a:latin typeface="Libre Franklin Medium"/>
                <a:ea typeface="Libre Franklin Medium"/>
                <a:cs typeface="Libre Franklin Medium"/>
                <a:sym typeface="Libre Franklin Medium"/>
              </a:rPr>
              <a:t>NATIONAL GARDEN CLUBS, Inc.  </a:t>
            </a:r>
            <a:endParaRPr sz="3300" b="0" i="0" u="none" strike="noStrike" cap="none">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None/>
            </a:pPr>
            <a:r>
              <a:rPr lang="en-US" sz="3300" b="0" i="0" u="none" strike="noStrike" cap="none">
                <a:solidFill>
                  <a:schemeClr val="dk1"/>
                </a:solidFill>
                <a:latin typeface="Libre Franklin Medium"/>
                <a:ea typeface="Libre Franklin Medium"/>
                <a:cs typeface="Libre Franklin Medium"/>
                <a:sym typeface="Libre Franklin Medium"/>
              </a:rPr>
              <a:t>2024 CONVENTION</a:t>
            </a:r>
            <a:endParaRPr/>
          </a:p>
          <a:p>
            <a:pPr marL="0" marR="0" lvl="0" indent="0" algn="l" rtl="0">
              <a:spcBef>
                <a:spcPts val="0"/>
              </a:spcBef>
              <a:spcAft>
                <a:spcPts val="0"/>
              </a:spcAft>
              <a:buNone/>
            </a:pPr>
            <a:r>
              <a:rPr lang="en-US" sz="3300" b="0" i="0" u="none" strike="noStrike" cap="none">
                <a:solidFill>
                  <a:schemeClr val="dk1"/>
                </a:solidFill>
                <a:latin typeface="Libre Franklin Medium"/>
                <a:ea typeface="Libre Franklin Medium"/>
                <a:cs typeface="Libre Franklin Medium"/>
                <a:sym typeface="Libre Franklin Medium"/>
              </a:rPr>
              <a:t>DENVER, CO</a:t>
            </a:r>
            <a:endParaRPr/>
          </a:p>
        </p:txBody>
      </p:sp>
      <p:pic>
        <p:nvPicPr>
          <p:cNvPr id="205" name="Google Shape;205;p21" descr="A city with mountains in the background&#10;&#10;Description automatically generated"/>
          <p:cNvPicPr preferRelativeResize="0"/>
          <p:nvPr/>
        </p:nvPicPr>
        <p:blipFill rotWithShape="1">
          <a:blip r:embed="rId4">
            <a:alphaModFix/>
          </a:blip>
          <a:srcRect/>
          <a:stretch/>
        </p:blipFill>
        <p:spPr>
          <a:xfrm>
            <a:off x="1178927" y="2560917"/>
            <a:ext cx="6429375" cy="3128963"/>
          </a:xfrm>
          <a:prstGeom prst="rect">
            <a:avLst/>
          </a:prstGeom>
          <a:noFill/>
          <a:ln>
            <a:noFill/>
          </a:ln>
        </p:spPr>
      </p:pic>
      <p:sp>
        <p:nvSpPr>
          <p:cNvPr id="206" name="Google Shape;206;p21"/>
          <p:cNvSpPr txBox="1">
            <a:spLocks noGrp="1"/>
          </p:cNvSpPr>
          <p:nvPr>
            <p:ph type="body" idx="1"/>
          </p:nvPr>
        </p:nvSpPr>
        <p:spPr>
          <a:xfrm>
            <a:off x="1428750" y="4629150"/>
            <a:ext cx="6172200" cy="10842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70"/>
              <a:buFont typeface="Noto Sans Symbols"/>
              <a:buNone/>
            </a:pPr>
            <a:r>
              <a:rPr lang="en-US" sz="2100" b="1" dirty="0">
                <a:solidFill>
                  <a:schemeClr val="lt1"/>
                </a:solidFill>
                <a:latin typeface="Libre Franklin Medium"/>
                <a:ea typeface="Libre Franklin Medium"/>
                <a:cs typeface="Libre Franklin Medium"/>
                <a:sym typeface="Libre Franklin Medium"/>
              </a:rPr>
              <a:t>June 1-5, 2025</a:t>
            </a:r>
            <a:endParaRPr dirty="0"/>
          </a:p>
          <a:p>
            <a:pPr marL="0" lvl="0" indent="0" algn="l" rtl="0">
              <a:spcBef>
                <a:spcPts val="0"/>
              </a:spcBef>
              <a:spcAft>
                <a:spcPts val="0"/>
              </a:spcAft>
              <a:buSzPts val="1470"/>
              <a:buFont typeface="Noto Sans Symbols"/>
              <a:buNone/>
            </a:pPr>
            <a:r>
              <a:rPr lang="en-US" sz="2100" b="1" dirty="0">
                <a:solidFill>
                  <a:schemeClr val="lt1"/>
                </a:solidFill>
                <a:latin typeface="Libre Franklin Medium"/>
                <a:ea typeface="Libre Franklin Medium"/>
                <a:cs typeface="Libre Franklin Medium"/>
                <a:sym typeface="Libre Franklin Medium"/>
              </a:rPr>
              <a:t>Westin Winchester Hotel, Denver, CO</a:t>
            </a:r>
            <a:endParaRPr dirty="0"/>
          </a:p>
          <a:p>
            <a:pPr marL="0" lvl="0" indent="0" algn="l" rtl="0">
              <a:spcBef>
                <a:spcPts val="0"/>
              </a:spcBef>
              <a:spcAft>
                <a:spcPts val="0"/>
              </a:spcAft>
              <a:buSzPts val="1470"/>
              <a:buFont typeface="Noto Sans Symbols"/>
              <a:buNone/>
            </a:pPr>
            <a:r>
              <a:rPr lang="en-US" sz="2100" b="1" dirty="0">
                <a:solidFill>
                  <a:schemeClr val="lt1"/>
                </a:solidFill>
                <a:latin typeface="Libre Franklin Medium"/>
                <a:ea typeface="Libre Franklin Medium"/>
                <a:cs typeface="Libre Franklin Medium"/>
                <a:sym typeface="Libre Franklin Medium"/>
              </a:rPr>
              <a:t>Come meet NGC President, Brenda Moore!</a:t>
            </a:r>
            <a:endParaRPr dirty="0"/>
          </a:p>
        </p:txBody>
      </p:sp>
      <p:pic>
        <p:nvPicPr>
          <p:cNvPr id="207" name="Google Shape;207;p21" descr="Brenda Moore"/>
          <p:cNvPicPr preferRelativeResize="0"/>
          <p:nvPr/>
        </p:nvPicPr>
        <p:blipFill rotWithShape="1">
          <a:blip r:embed="rId5">
            <a:alphaModFix/>
          </a:blip>
          <a:srcRect/>
          <a:stretch/>
        </p:blipFill>
        <p:spPr>
          <a:xfrm>
            <a:off x="7148604" y="2379178"/>
            <a:ext cx="1866808" cy="2189643"/>
          </a:xfrm>
          <a:prstGeom prst="rect">
            <a:avLst/>
          </a:prstGeom>
          <a:noFill/>
          <a:ln>
            <a:noFill/>
          </a:ln>
        </p:spPr>
      </p:pic>
      <p:pic>
        <p:nvPicPr>
          <p:cNvPr id="1026" name="Picture 2" descr="Projects">
            <a:extLst>
              <a:ext uri="{FF2B5EF4-FFF2-40B4-BE49-F238E27FC236}">
                <a16:creationId xmlns:a16="http://schemas.microsoft.com/office/drawing/2014/main" id="{9AC69744-8354-3D40-7C9B-771E2E44C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479" y="5104293"/>
            <a:ext cx="1528014" cy="1629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42475E-E9E4-3C68-4121-4A955A729706}"/>
              </a:ext>
            </a:extLst>
          </p:cNvPr>
          <p:cNvSpPr txBox="1"/>
          <p:nvPr/>
        </p:nvSpPr>
        <p:spPr>
          <a:xfrm>
            <a:off x="2057400" y="5780068"/>
            <a:ext cx="3873176" cy="954107"/>
          </a:xfrm>
          <a:prstGeom prst="rect">
            <a:avLst/>
          </a:prstGeom>
          <a:noFill/>
        </p:spPr>
        <p:txBody>
          <a:bodyPr wrap="none" rtlCol="0">
            <a:spAutoFit/>
          </a:bodyPr>
          <a:lstStyle/>
          <a:p>
            <a:pPr algn="ctr"/>
            <a:r>
              <a:rPr lang="en-US" dirty="0"/>
              <a:t>2023-2025 Theme: “Go Green-Plant America”:</a:t>
            </a:r>
          </a:p>
          <a:p>
            <a:pPr algn="ctr"/>
            <a:r>
              <a:rPr lang="en-US" dirty="0"/>
              <a:t>Plant America-Feed America</a:t>
            </a:r>
          </a:p>
          <a:p>
            <a:pPr algn="ctr"/>
            <a:r>
              <a:rPr lang="en-US" dirty="0"/>
              <a:t>Plant America-Landscape for Wildlife</a:t>
            </a:r>
          </a:p>
          <a:p>
            <a:pPr algn="ctr"/>
            <a:r>
              <a:rPr lang="en-US" dirty="0"/>
              <a:t>Plant America-Plant for Pollinators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11"/>
        <p:cNvGrpSpPr/>
        <p:nvPr/>
      </p:nvGrpSpPr>
      <p:grpSpPr>
        <a:xfrm>
          <a:off x="0" y="0"/>
          <a:ext cx="0" cy="0"/>
          <a:chOff x="0" y="0"/>
          <a:chExt cx="0" cy="0"/>
        </a:xfrm>
      </p:grpSpPr>
      <p:sp>
        <p:nvSpPr>
          <p:cNvPr id="212" name="Google Shape;212;p22"/>
          <p:cNvSpPr txBox="1">
            <a:spLocks noGrp="1"/>
          </p:cNvSpPr>
          <p:nvPr>
            <p:ph type="body" idx="1"/>
          </p:nvPr>
        </p:nvSpPr>
        <p:spPr>
          <a:xfrm>
            <a:off x="1169988" y="3109913"/>
            <a:ext cx="6858000" cy="2876550"/>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1680"/>
              <a:buChar char="🞭"/>
            </a:pPr>
            <a:r>
              <a:rPr lang="en-US" dirty="0"/>
              <a:t>2024 curriculum: Trees!</a:t>
            </a:r>
            <a:endParaRPr dirty="0"/>
          </a:p>
          <a:p>
            <a:pPr marL="257175" lvl="0" indent="-257175" algn="l" rtl="0">
              <a:spcBef>
                <a:spcPts val="480"/>
              </a:spcBef>
              <a:spcAft>
                <a:spcPts val="0"/>
              </a:spcAft>
              <a:buSzPts val="1680"/>
              <a:buChar char="🞭"/>
            </a:pPr>
            <a:r>
              <a:rPr lang="en-US" i="1" u="sng" dirty="0"/>
              <a:t>Staggered</a:t>
            </a:r>
            <a:r>
              <a:rPr lang="en-US" dirty="0"/>
              <a:t> Registration begins 8 pm,</a:t>
            </a:r>
          </a:p>
          <a:p>
            <a:pPr marL="0" lvl="0" indent="0" algn="l" rtl="0">
              <a:spcBef>
                <a:spcPts val="480"/>
              </a:spcBef>
              <a:spcAft>
                <a:spcPts val="0"/>
              </a:spcAft>
              <a:buSzPts val="1680"/>
              <a:buNone/>
            </a:pPr>
            <a:r>
              <a:rPr lang="en-US" dirty="0"/>
              <a:t> January 2, 2024.</a:t>
            </a:r>
            <a:endParaRPr dirty="0"/>
          </a:p>
          <a:p>
            <a:pPr marL="257175" lvl="0" indent="-257175" algn="l" rtl="0">
              <a:spcBef>
                <a:spcPts val="480"/>
              </a:spcBef>
              <a:spcAft>
                <a:spcPts val="0"/>
              </a:spcAft>
              <a:buSzPts val="1680"/>
              <a:buChar char="🞭"/>
            </a:pPr>
            <a:r>
              <a:rPr lang="en-US" dirty="0"/>
              <a:t>Volunteers, especially </a:t>
            </a:r>
            <a:r>
              <a:rPr lang="en-US" u="sng" dirty="0"/>
              <a:t>nurses</a:t>
            </a:r>
            <a:r>
              <a:rPr lang="en-US" dirty="0"/>
              <a:t>, are needed!</a:t>
            </a:r>
            <a:endParaRPr dirty="0"/>
          </a:p>
        </p:txBody>
      </p:sp>
      <p:pic>
        <p:nvPicPr>
          <p:cNvPr id="213" name="Google Shape;213;p22"/>
          <p:cNvPicPr preferRelativeResize="0"/>
          <p:nvPr/>
        </p:nvPicPr>
        <p:blipFill rotWithShape="1">
          <a:blip r:embed="rId3">
            <a:alphaModFix/>
          </a:blip>
          <a:srcRect/>
          <a:stretch/>
        </p:blipFill>
        <p:spPr>
          <a:xfrm>
            <a:off x="3200400" y="4800600"/>
            <a:ext cx="1763713" cy="1322388"/>
          </a:xfrm>
          <a:prstGeom prst="rect">
            <a:avLst/>
          </a:prstGeom>
          <a:noFill/>
          <a:ln>
            <a:noFill/>
          </a:ln>
        </p:spPr>
      </p:pic>
      <p:pic>
        <p:nvPicPr>
          <p:cNvPr id="214" name="Google Shape;214;p22"/>
          <p:cNvPicPr preferRelativeResize="0"/>
          <p:nvPr/>
        </p:nvPicPr>
        <p:blipFill rotWithShape="1">
          <a:blip r:embed="rId4">
            <a:alphaModFix/>
          </a:blip>
          <a:srcRect/>
          <a:stretch/>
        </p:blipFill>
        <p:spPr>
          <a:xfrm>
            <a:off x="1143000" y="1581150"/>
            <a:ext cx="2057400" cy="1543050"/>
          </a:xfrm>
          <a:prstGeom prst="rect">
            <a:avLst/>
          </a:prstGeom>
          <a:noFill/>
          <a:ln>
            <a:noFill/>
          </a:ln>
        </p:spPr>
      </p:pic>
      <p:pic>
        <p:nvPicPr>
          <p:cNvPr id="215" name="Google Shape;215;p22"/>
          <p:cNvPicPr preferRelativeResize="0"/>
          <p:nvPr/>
        </p:nvPicPr>
        <p:blipFill rotWithShape="1">
          <a:blip r:embed="rId5">
            <a:alphaModFix/>
          </a:blip>
          <a:srcRect/>
          <a:stretch/>
        </p:blipFill>
        <p:spPr>
          <a:xfrm>
            <a:off x="1371600" y="4800600"/>
            <a:ext cx="1763713" cy="1322388"/>
          </a:xfrm>
          <a:prstGeom prst="rect">
            <a:avLst/>
          </a:prstGeom>
          <a:noFill/>
          <a:ln>
            <a:noFill/>
          </a:ln>
        </p:spPr>
      </p:pic>
      <p:pic>
        <p:nvPicPr>
          <p:cNvPr id="216" name="Google Shape;216;p22"/>
          <p:cNvPicPr preferRelativeResize="0"/>
          <p:nvPr/>
        </p:nvPicPr>
        <p:blipFill rotWithShape="1">
          <a:blip r:embed="rId6">
            <a:alphaModFix/>
          </a:blip>
          <a:srcRect/>
          <a:stretch/>
        </p:blipFill>
        <p:spPr>
          <a:xfrm rot="16200000">
            <a:off x="4970527" y="4794250"/>
            <a:ext cx="1322388" cy="1335088"/>
          </a:xfrm>
          <a:prstGeom prst="rect">
            <a:avLst/>
          </a:prstGeom>
          <a:noFill/>
          <a:ln>
            <a:noFill/>
          </a:ln>
        </p:spPr>
      </p:pic>
      <p:pic>
        <p:nvPicPr>
          <p:cNvPr id="217" name="Google Shape;217;p22"/>
          <p:cNvPicPr preferRelativeResize="0"/>
          <p:nvPr/>
        </p:nvPicPr>
        <p:blipFill rotWithShape="1">
          <a:blip r:embed="rId7">
            <a:alphaModFix/>
          </a:blip>
          <a:srcRect/>
          <a:stretch/>
        </p:blipFill>
        <p:spPr>
          <a:xfrm rot="16200000">
            <a:off x="3001169" y="1581150"/>
            <a:ext cx="1533526" cy="1543050"/>
          </a:xfrm>
          <a:prstGeom prst="rect">
            <a:avLst/>
          </a:prstGeom>
          <a:noFill/>
          <a:ln>
            <a:noFill/>
          </a:ln>
        </p:spPr>
      </p:pic>
      <p:pic>
        <p:nvPicPr>
          <p:cNvPr id="218" name="Google Shape;218;p22"/>
          <p:cNvPicPr preferRelativeResize="0"/>
          <p:nvPr/>
        </p:nvPicPr>
        <p:blipFill rotWithShape="1">
          <a:blip r:embed="rId8">
            <a:alphaModFix/>
          </a:blip>
          <a:srcRect/>
          <a:stretch/>
        </p:blipFill>
        <p:spPr>
          <a:xfrm rot="16200000">
            <a:off x="4532708" y="1567259"/>
            <a:ext cx="1515269" cy="1543050"/>
          </a:xfrm>
          <a:prstGeom prst="rect">
            <a:avLst/>
          </a:prstGeom>
          <a:noFill/>
          <a:ln>
            <a:noFill/>
          </a:ln>
        </p:spPr>
      </p:pic>
      <p:pic>
        <p:nvPicPr>
          <p:cNvPr id="220" name="Google Shape;220;p22"/>
          <p:cNvPicPr preferRelativeResize="0"/>
          <p:nvPr/>
        </p:nvPicPr>
        <p:blipFill rotWithShape="1">
          <a:blip r:embed="rId9">
            <a:alphaModFix/>
          </a:blip>
          <a:srcRect/>
          <a:stretch/>
        </p:blipFill>
        <p:spPr>
          <a:xfrm rot="16200000">
            <a:off x="6075758" y="1581149"/>
            <a:ext cx="1515271" cy="1543050"/>
          </a:xfrm>
          <a:prstGeom prst="rect">
            <a:avLst/>
          </a:prstGeom>
          <a:noFill/>
          <a:ln>
            <a:noFill/>
          </a:ln>
        </p:spPr>
      </p:pic>
      <p:sp>
        <p:nvSpPr>
          <p:cNvPr id="221" name="Google Shape;221;p22"/>
          <p:cNvSpPr txBox="1"/>
          <p:nvPr/>
        </p:nvSpPr>
        <p:spPr>
          <a:xfrm>
            <a:off x="762000" y="457200"/>
            <a:ext cx="7265988"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dk1"/>
                </a:solidFill>
                <a:latin typeface="Libre Franklin Medium"/>
                <a:ea typeface="Libre Franklin Medium"/>
                <a:cs typeface="Libre Franklin Medium"/>
                <a:sym typeface="Libre Franklin Medium"/>
              </a:rPr>
              <a:t>WEKIVA YOUTH CAMP</a:t>
            </a:r>
            <a:endParaRPr dirty="0"/>
          </a:p>
        </p:txBody>
      </p:sp>
      <p:pic>
        <p:nvPicPr>
          <p:cNvPr id="222" name="Google Shape;222;p22" descr="A logo of a palm tree&#10;&#10;Description automatically generated"/>
          <p:cNvPicPr preferRelativeResize="0"/>
          <p:nvPr/>
        </p:nvPicPr>
        <p:blipFill rotWithShape="1">
          <a:blip r:embed="rId10">
            <a:alphaModFix/>
          </a:blip>
          <a:srcRect/>
          <a:stretch/>
        </p:blipFill>
        <p:spPr>
          <a:xfrm>
            <a:off x="6912969" y="4800600"/>
            <a:ext cx="1573212" cy="151138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pic>
        <p:nvPicPr>
          <p:cNvPr id="227" name="Google Shape;227;p23" descr="A group of kids in harnesses&#10;&#10;Description automatically generated"/>
          <p:cNvPicPr preferRelativeResize="0"/>
          <p:nvPr/>
        </p:nvPicPr>
        <p:blipFill rotWithShape="1">
          <a:blip r:embed="rId3">
            <a:alphaModFix/>
          </a:blip>
          <a:srcRect/>
          <a:stretch/>
        </p:blipFill>
        <p:spPr>
          <a:xfrm>
            <a:off x="1600200" y="1615805"/>
            <a:ext cx="5715000" cy="4791075"/>
          </a:xfrm>
          <a:prstGeom prst="rect">
            <a:avLst/>
          </a:prstGeom>
          <a:noFill/>
          <a:ln>
            <a:noFill/>
          </a:ln>
        </p:spPr>
      </p:pic>
      <p:sp>
        <p:nvSpPr>
          <p:cNvPr id="228" name="Google Shape;228;p23"/>
          <p:cNvSpPr txBox="1"/>
          <p:nvPr/>
        </p:nvSpPr>
        <p:spPr>
          <a:xfrm>
            <a:off x="1095375" y="451120"/>
            <a:ext cx="672465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dk1"/>
                </a:solidFill>
                <a:latin typeface="Libre Franklin Medium"/>
                <a:ea typeface="Libre Franklin Medium"/>
                <a:cs typeface="Libre Franklin Medium"/>
                <a:sym typeface="Libre Franklin Medium"/>
              </a:rPr>
              <a:t>WEKIVA YOUTH CAMP</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 name="TextBox 1">
            <a:extLst>
              <a:ext uri="{FF2B5EF4-FFF2-40B4-BE49-F238E27FC236}">
                <a16:creationId xmlns:a16="http://schemas.microsoft.com/office/drawing/2014/main" id="{9C34B00B-33F8-3CAB-320A-1E4490C5DF8F}"/>
              </a:ext>
            </a:extLst>
          </p:cNvPr>
          <p:cNvSpPr txBox="1"/>
          <p:nvPr/>
        </p:nvSpPr>
        <p:spPr>
          <a:xfrm>
            <a:off x="106532" y="1631992"/>
            <a:ext cx="2982897" cy="1938992"/>
          </a:xfrm>
          <a:prstGeom prst="rect">
            <a:avLst/>
          </a:prstGeom>
          <a:noFill/>
        </p:spPr>
        <p:txBody>
          <a:bodyPr vert="horz" wrap="square" rtlCol="0" anchor="ctr" anchorCtr="0">
            <a:spAutoFit/>
          </a:bodyPr>
          <a:lstStyle/>
          <a:p>
            <a:r>
              <a:rPr lang="en-US" sz="4000" dirty="0"/>
              <a:t>2024 WEKIVA SCHEDULE</a:t>
            </a:r>
          </a:p>
        </p:txBody>
      </p:sp>
      <p:graphicFrame>
        <p:nvGraphicFramePr>
          <p:cNvPr id="3" name="Object 2">
            <a:extLst>
              <a:ext uri="{FF2B5EF4-FFF2-40B4-BE49-F238E27FC236}">
                <a16:creationId xmlns:a16="http://schemas.microsoft.com/office/drawing/2014/main" id="{C0176642-D40C-1AC4-5424-0C50E16DCA54}"/>
              </a:ext>
            </a:extLst>
          </p:cNvPr>
          <p:cNvGraphicFramePr>
            <a:graphicFrameLocks noChangeAspect="1"/>
          </p:cNvGraphicFramePr>
          <p:nvPr>
            <p:extLst>
              <p:ext uri="{D42A27DB-BD31-4B8C-83A1-F6EECF244321}">
                <p14:modId xmlns:p14="http://schemas.microsoft.com/office/powerpoint/2010/main" val="1903961410"/>
              </p:ext>
            </p:extLst>
          </p:nvPr>
        </p:nvGraphicFramePr>
        <p:xfrm>
          <a:off x="3496554" y="164237"/>
          <a:ext cx="5931531" cy="6529526"/>
        </p:xfrm>
        <a:graphic>
          <a:graphicData uri="http://schemas.openxmlformats.org/presentationml/2006/ole">
            <mc:AlternateContent xmlns:mc="http://schemas.openxmlformats.org/markup-compatibility/2006">
              <mc:Choice xmlns:v="urn:schemas-microsoft-com:vml" Requires="v">
                <p:oleObj name="Document" r:id="rId3" imgW="5942845" imgH="6178213" progId="Word.Document.12">
                  <p:embed/>
                </p:oleObj>
              </mc:Choice>
              <mc:Fallback>
                <p:oleObj name="Document" r:id="rId3" imgW="5942845" imgH="6178213" progId="Word.Document.12">
                  <p:embed/>
                  <p:pic>
                    <p:nvPicPr>
                      <p:cNvPr id="0" name=""/>
                      <p:cNvPicPr/>
                      <p:nvPr/>
                    </p:nvPicPr>
                    <p:blipFill>
                      <a:blip r:embed="rId4"/>
                      <a:stretch>
                        <a:fillRect/>
                      </a:stretch>
                    </p:blipFill>
                    <p:spPr>
                      <a:xfrm>
                        <a:off x="3496554" y="164237"/>
                        <a:ext cx="5931531" cy="6529526"/>
                      </a:xfrm>
                      <a:prstGeom prst="rect">
                        <a:avLst/>
                      </a:prstGeom>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236"/>
        <p:cNvGrpSpPr/>
        <p:nvPr/>
      </p:nvGrpSpPr>
      <p:grpSpPr>
        <a:xfrm>
          <a:off x="0" y="0"/>
          <a:ext cx="0" cy="0"/>
          <a:chOff x="0" y="0"/>
          <a:chExt cx="0" cy="0"/>
        </a:xfrm>
      </p:grpSpPr>
      <p:sp>
        <p:nvSpPr>
          <p:cNvPr id="237" name="Google Shape;237;p25"/>
          <p:cNvSpPr txBox="1">
            <a:spLocks noGrp="1"/>
          </p:cNvSpPr>
          <p:nvPr>
            <p:ph type="body" idx="1"/>
          </p:nvPr>
        </p:nvSpPr>
        <p:spPr>
          <a:xfrm>
            <a:off x="1485900" y="1657350"/>
            <a:ext cx="6343650" cy="2457450"/>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1680"/>
              <a:buChar char="🞭"/>
            </a:pPr>
            <a:r>
              <a:rPr lang="en-US" dirty="0"/>
              <a:t>For campers having finished 1</a:t>
            </a:r>
            <a:r>
              <a:rPr lang="en-US" baseline="30000" dirty="0"/>
              <a:t>st /</a:t>
            </a:r>
            <a:r>
              <a:rPr lang="en-US" dirty="0"/>
              <a:t>2</a:t>
            </a:r>
            <a:r>
              <a:rPr lang="en-US" baseline="30000" dirty="0"/>
              <a:t>nd</a:t>
            </a:r>
            <a:r>
              <a:rPr lang="en-US" dirty="0"/>
              <a:t> grade.</a:t>
            </a:r>
            <a:endParaRPr dirty="0"/>
          </a:p>
          <a:p>
            <a:pPr marL="257175" lvl="0" indent="-257175" algn="l" rtl="0">
              <a:spcBef>
                <a:spcPts val="480"/>
              </a:spcBef>
              <a:spcAft>
                <a:spcPts val="0"/>
              </a:spcAft>
              <a:buSzPts val="1680"/>
              <a:buChar char="🞭"/>
            </a:pPr>
            <a:r>
              <a:rPr lang="en-US" dirty="0"/>
              <a:t>Limited to 32 campers.</a:t>
            </a:r>
            <a:endParaRPr dirty="0"/>
          </a:p>
          <a:p>
            <a:pPr marL="257175" lvl="0" indent="-257175" algn="l" rtl="0">
              <a:spcBef>
                <a:spcPts val="480"/>
              </a:spcBef>
              <a:spcAft>
                <a:spcPts val="0"/>
              </a:spcAft>
              <a:buSzPts val="1680"/>
              <a:buChar char="🞭"/>
            </a:pPr>
            <a:r>
              <a:rPr lang="en-US" dirty="0"/>
              <a:t>Dates: </a:t>
            </a:r>
            <a:r>
              <a:rPr lang="en-US" b="1" dirty="0"/>
              <a:t>9-11 July 2024 </a:t>
            </a:r>
            <a:r>
              <a:rPr lang="en-US" dirty="0"/>
              <a:t>(during week 4)</a:t>
            </a:r>
            <a:endParaRPr dirty="0"/>
          </a:p>
          <a:p>
            <a:pPr marL="257175" lvl="0" indent="-257175" algn="l" rtl="0">
              <a:spcBef>
                <a:spcPts val="480"/>
              </a:spcBef>
              <a:spcAft>
                <a:spcPts val="0"/>
              </a:spcAft>
              <a:buSzPts val="1680"/>
              <a:buChar char="🞭"/>
            </a:pPr>
            <a:r>
              <a:rPr lang="en-US" dirty="0"/>
              <a:t>Crafts, Nature, and Swimming</a:t>
            </a:r>
            <a:endParaRPr dirty="0"/>
          </a:p>
          <a:p>
            <a:pPr marL="257175" lvl="0" indent="-257175" algn="l" rtl="0">
              <a:spcBef>
                <a:spcPts val="480"/>
              </a:spcBef>
              <a:spcAft>
                <a:spcPts val="0"/>
              </a:spcAft>
              <a:buSzPts val="1680"/>
              <a:buChar char="🞭"/>
            </a:pPr>
            <a:r>
              <a:rPr lang="en-US" dirty="0"/>
              <a:t>Registration begins 8pm, 2 January 2024</a:t>
            </a:r>
            <a:endParaRPr dirty="0"/>
          </a:p>
        </p:txBody>
      </p:sp>
      <p:pic>
        <p:nvPicPr>
          <p:cNvPr id="238" name="Google Shape;238;p25"/>
          <p:cNvPicPr preferRelativeResize="0"/>
          <p:nvPr/>
        </p:nvPicPr>
        <p:blipFill rotWithShape="1">
          <a:blip r:embed="rId3">
            <a:alphaModFix/>
          </a:blip>
          <a:srcRect/>
          <a:stretch/>
        </p:blipFill>
        <p:spPr>
          <a:xfrm>
            <a:off x="869950" y="4622800"/>
            <a:ext cx="2601913" cy="1951038"/>
          </a:xfrm>
          <a:prstGeom prst="rect">
            <a:avLst/>
          </a:prstGeom>
          <a:noFill/>
          <a:ln>
            <a:noFill/>
          </a:ln>
        </p:spPr>
      </p:pic>
      <p:pic>
        <p:nvPicPr>
          <p:cNvPr id="239" name="Google Shape;239;p25"/>
          <p:cNvPicPr preferRelativeResize="0"/>
          <p:nvPr/>
        </p:nvPicPr>
        <p:blipFill rotWithShape="1">
          <a:blip r:embed="rId4">
            <a:alphaModFix/>
          </a:blip>
          <a:srcRect t="25004"/>
          <a:stretch/>
        </p:blipFill>
        <p:spPr>
          <a:xfrm>
            <a:off x="5200650" y="4629150"/>
            <a:ext cx="1981200" cy="1981200"/>
          </a:xfrm>
          <a:prstGeom prst="rect">
            <a:avLst/>
          </a:prstGeom>
          <a:noFill/>
          <a:ln>
            <a:noFill/>
          </a:ln>
        </p:spPr>
      </p:pic>
      <p:pic>
        <p:nvPicPr>
          <p:cNvPr id="240" name="Google Shape;240;p25"/>
          <p:cNvPicPr preferRelativeResize="0"/>
          <p:nvPr/>
        </p:nvPicPr>
        <p:blipFill rotWithShape="1">
          <a:blip r:embed="rId5">
            <a:alphaModFix/>
          </a:blip>
          <a:srcRect l="25757"/>
          <a:stretch/>
        </p:blipFill>
        <p:spPr>
          <a:xfrm>
            <a:off x="7324725" y="4618038"/>
            <a:ext cx="1089025" cy="1952625"/>
          </a:xfrm>
          <a:prstGeom prst="rect">
            <a:avLst/>
          </a:prstGeom>
          <a:noFill/>
          <a:ln>
            <a:noFill/>
          </a:ln>
        </p:spPr>
      </p:pic>
      <p:pic>
        <p:nvPicPr>
          <p:cNvPr id="241" name="Google Shape;241;p25"/>
          <p:cNvPicPr preferRelativeResize="0"/>
          <p:nvPr/>
        </p:nvPicPr>
        <p:blipFill rotWithShape="1">
          <a:blip r:embed="rId6">
            <a:alphaModFix/>
          </a:blip>
          <a:srcRect/>
          <a:stretch/>
        </p:blipFill>
        <p:spPr>
          <a:xfrm>
            <a:off x="3586163" y="4618038"/>
            <a:ext cx="1485900" cy="1981200"/>
          </a:xfrm>
          <a:prstGeom prst="rect">
            <a:avLst/>
          </a:prstGeom>
          <a:noFill/>
          <a:ln>
            <a:noFill/>
          </a:ln>
        </p:spPr>
      </p:pic>
      <p:sp>
        <p:nvSpPr>
          <p:cNvPr id="242" name="Google Shape;242;p25"/>
          <p:cNvSpPr txBox="1"/>
          <p:nvPr/>
        </p:nvSpPr>
        <p:spPr>
          <a:xfrm>
            <a:off x="876300" y="501541"/>
            <a:ext cx="6324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dk1"/>
                </a:solidFill>
                <a:latin typeface="Libre Franklin Medium"/>
                <a:ea typeface="Libre Franklin Medium"/>
                <a:cs typeface="Libre Franklin Medium"/>
                <a:sym typeface="Libre Franklin Medium"/>
              </a:rPr>
              <a:t>WYC CRITTER CAMP</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46"/>
        <p:cNvGrpSpPr/>
        <p:nvPr/>
      </p:nvGrpSpPr>
      <p:grpSpPr>
        <a:xfrm>
          <a:off x="0" y="0"/>
          <a:ext cx="0" cy="0"/>
          <a:chOff x="0" y="0"/>
          <a:chExt cx="0" cy="0"/>
        </a:xfrm>
      </p:grpSpPr>
      <p:sp>
        <p:nvSpPr>
          <p:cNvPr id="247" name="Google Shape;247;p26"/>
          <p:cNvSpPr txBox="1"/>
          <p:nvPr/>
        </p:nvSpPr>
        <p:spPr>
          <a:xfrm>
            <a:off x="1543049" y="766732"/>
            <a:ext cx="7400925" cy="53245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Noto Sans Symbols"/>
              <a:buNone/>
            </a:pPr>
            <a:r>
              <a:rPr lang="en-US" sz="3200" b="0" i="0" u="none" strike="noStrike" cap="none" dirty="0">
                <a:solidFill>
                  <a:schemeClr val="dk1"/>
                </a:solidFill>
                <a:latin typeface="Libre Franklin Medium"/>
                <a:ea typeface="Libre Franklin Medium"/>
                <a:cs typeface="Libre Franklin Medium"/>
                <a:sym typeface="Libre Franklin Medium"/>
              </a:rPr>
              <a:t>Sponsored by a Garden Club:</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Registration                              240.00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Activity Fee                                 35.00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Processing Fee                             5.00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TOTAL FEE                             $280.00</a:t>
            </a:r>
            <a:endParaRPr dirty="0"/>
          </a:p>
          <a:p>
            <a:pPr marL="0" marR="0" lvl="0" indent="0" algn="ctr" rtl="0">
              <a:spcBef>
                <a:spcPts val="0"/>
              </a:spcBef>
              <a:spcAft>
                <a:spcPts val="0"/>
              </a:spcAft>
              <a:buClr>
                <a:schemeClr val="dk2"/>
              </a:buClr>
              <a:buSzPts val="1800"/>
              <a:buFont typeface="Noto Sans Symbols"/>
              <a:buNone/>
            </a:pPr>
            <a:endParaRPr sz="1800" b="0" i="0" u="none" strike="noStrike" cap="none" dirty="0">
              <a:solidFill>
                <a:schemeClr val="dk1"/>
              </a:solidFill>
              <a:latin typeface="Libre Franklin Medium"/>
              <a:ea typeface="Libre Franklin Medium"/>
              <a:cs typeface="Libre Franklin Medium"/>
              <a:sym typeface="Libre Franklin Medium"/>
            </a:endParaRPr>
          </a:p>
          <a:p>
            <a:pPr marL="0" marR="0" lvl="0" indent="0" algn="ctr" rtl="0">
              <a:spcBef>
                <a:spcPts val="0"/>
              </a:spcBef>
              <a:spcAft>
                <a:spcPts val="0"/>
              </a:spcAft>
              <a:buClr>
                <a:schemeClr val="dk1"/>
              </a:buClr>
              <a:buSzPts val="2800"/>
              <a:buFont typeface="Noto Sans Symbols"/>
              <a:buNone/>
            </a:pPr>
            <a:r>
              <a:rPr lang="en-US" sz="2800" b="0" i="0" u="none" strike="noStrike" cap="none" dirty="0">
                <a:solidFill>
                  <a:schemeClr val="dk1"/>
                </a:solidFill>
                <a:latin typeface="Libre Franklin Medium"/>
                <a:ea typeface="Libre Franklin Medium"/>
                <a:cs typeface="Libre Franklin Medium"/>
                <a:sym typeface="Libre Franklin Medium"/>
              </a:rPr>
              <a:t>Camper Child/Grandchild with Volunteer</a:t>
            </a:r>
            <a:endParaRPr sz="1800" b="0" i="0" u="none" strike="noStrike" cap="none" dirty="0">
              <a:solidFill>
                <a:schemeClr val="dk1"/>
              </a:solidFill>
              <a:latin typeface="Libre Franklin Medium"/>
              <a:ea typeface="Libre Franklin Medium"/>
              <a:cs typeface="Libre Franklin Medium"/>
              <a:sym typeface="Libre Franklin Medium"/>
            </a:endParaRPr>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Registration                               135.00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Activity Fee                                  35.00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Processing Fee                              5.00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TOTAL FEE                              $175.00</a:t>
            </a:r>
            <a:endParaRPr dirty="0"/>
          </a:p>
          <a:p>
            <a:pPr marL="0" marR="0" lvl="0" indent="0" algn="ctr" rtl="0">
              <a:spcBef>
                <a:spcPts val="0"/>
              </a:spcBef>
              <a:spcAft>
                <a:spcPts val="0"/>
              </a:spcAft>
              <a:buClr>
                <a:schemeClr val="dk2"/>
              </a:buClr>
              <a:buSzPts val="1800"/>
              <a:buFont typeface="Noto Sans Symbols"/>
              <a:buNone/>
            </a:pPr>
            <a:endParaRPr sz="1800" b="0" i="0" u="none" strike="noStrike" cap="none" dirty="0">
              <a:solidFill>
                <a:schemeClr val="dk1"/>
              </a:solidFill>
              <a:latin typeface="Libre Franklin Medium"/>
              <a:ea typeface="Libre Franklin Medium"/>
              <a:cs typeface="Libre Franklin Medium"/>
              <a:sym typeface="Libre Franklin Medium"/>
            </a:endParaRPr>
          </a:p>
          <a:p>
            <a:pPr marL="0" marR="0" lvl="0" indent="0" algn="ctr" rtl="0">
              <a:spcBef>
                <a:spcPts val="0"/>
              </a:spcBef>
              <a:spcAft>
                <a:spcPts val="0"/>
              </a:spcAft>
              <a:buClr>
                <a:schemeClr val="dk1"/>
              </a:buClr>
              <a:buSzPts val="2800"/>
              <a:buFont typeface="Noto Sans Symbols"/>
              <a:buNone/>
            </a:pPr>
            <a:r>
              <a:rPr lang="en-US" sz="2800" b="0" i="0" u="none" strike="noStrike" cap="none" dirty="0">
                <a:solidFill>
                  <a:schemeClr val="dk1"/>
                </a:solidFill>
                <a:latin typeface="Libre Franklin Medium"/>
                <a:ea typeface="Libre Franklin Medium"/>
                <a:cs typeface="Libre Franklin Medium"/>
                <a:sym typeface="Libre Franklin Medium"/>
              </a:rPr>
              <a:t>Camper </a:t>
            </a:r>
            <a:r>
              <a:rPr lang="en-US" sz="2800" b="0" i="0" u="sng" strike="noStrike" cap="none" dirty="0">
                <a:solidFill>
                  <a:schemeClr val="dk1"/>
                </a:solidFill>
                <a:latin typeface="Libre Franklin Medium"/>
                <a:ea typeface="Libre Franklin Medium"/>
                <a:cs typeface="Libre Franklin Medium"/>
                <a:sym typeface="Libre Franklin Medium"/>
              </a:rPr>
              <a:t>Not</a:t>
            </a:r>
            <a:r>
              <a:rPr lang="en-US" sz="2800" b="0" i="0" u="none" strike="noStrike" cap="none" dirty="0">
                <a:solidFill>
                  <a:schemeClr val="dk1"/>
                </a:solidFill>
                <a:latin typeface="Libre Franklin Medium"/>
                <a:ea typeface="Libre Franklin Medium"/>
                <a:cs typeface="Libre Franklin Medium"/>
                <a:sym typeface="Libre Franklin Medium"/>
              </a:rPr>
              <a:t> Sponsored by a Garden Club:</a:t>
            </a:r>
            <a:endParaRPr sz="1800" b="0" i="0" u="none" strike="noStrike" cap="none" dirty="0">
              <a:solidFill>
                <a:schemeClr val="dk1"/>
              </a:solidFill>
              <a:latin typeface="Libre Franklin Medium"/>
              <a:ea typeface="Libre Franklin Medium"/>
              <a:cs typeface="Libre Franklin Medium"/>
              <a:sym typeface="Libre Franklin Medium"/>
            </a:endParaRPr>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Registration                              340.00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Activity Fee                                 35.00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Processing Fee                             5.00</a:t>
            </a:r>
            <a:endParaRPr dirty="0"/>
          </a:p>
          <a:p>
            <a:pPr marL="0" marR="0" lvl="0" indent="0" algn="ctr"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TOTAL FEE                             $380.00</a:t>
            </a:r>
            <a:endParaRPr dirty="0"/>
          </a:p>
        </p:txBody>
      </p:sp>
      <p:sp>
        <p:nvSpPr>
          <p:cNvPr id="248" name="Google Shape;248;p26"/>
          <p:cNvSpPr txBox="1"/>
          <p:nvPr/>
        </p:nvSpPr>
        <p:spPr>
          <a:xfrm rot="-5400000">
            <a:off x="-910678" y="2891879"/>
            <a:ext cx="38100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a:solidFill>
                  <a:schemeClr val="dk1"/>
                </a:solidFill>
                <a:latin typeface="Libre Franklin Medium"/>
                <a:ea typeface="Libre Franklin Medium"/>
                <a:cs typeface="Libre Franklin Medium"/>
                <a:sym typeface="Libre Franklin Medium"/>
              </a:rPr>
              <a:t>CAMP FEES</a:t>
            </a:r>
            <a:endParaRPr/>
          </a:p>
        </p:txBody>
      </p:sp>
      <p:cxnSp>
        <p:nvCxnSpPr>
          <p:cNvPr id="3" name="Straight Connector 2">
            <a:extLst>
              <a:ext uri="{FF2B5EF4-FFF2-40B4-BE49-F238E27FC236}">
                <a16:creationId xmlns:a16="http://schemas.microsoft.com/office/drawing/2014/main" id="{878875FF-DF56-76C1-D490-62D2FBC07975}"/>
              </a:ext>
            </a:extLst>
          </p:cNvPr>
          <p:cNvCxnSpPr/>
          <p:nvPr/>
        </p:nvCxnSpPr>
        <p:spPr>
          <a:xfrm>
            <a:off x="1379043" y="971550"/>
            <a:ext cx="0" cy="4543425"/>
          </a:xfrm>
          <a:prstGeom prst="line">
            <a:avLst/>
          </a:prstGeom>
          <a:ln w="28575"/>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52"/>
        <p:cNvGrpSpPr/>
        <p:nvPr/>
      </p:nvGrpSpPr>
      <p:grpSpPr>
        <a:xfrm>
          <a:off x="0" y="0"/>
          <a:ext cx="0" cy="0"/>
          <a:chOff x="0" y="0"/>
          <a:chExt cx="0" cy="0"/>
        </a:xfrm>
      </p:grpSpPr>
      <p:sp>
        <p:nvSpPr>
          <p:cNvPr id="253" name="Google Shape;253;p27"/>
          <p:cNvSpPr txBox="1"/>
          <p:nvPr/>
        </p:nvSpPr>
        <p:spPr>
          <a:xfrm>
            <a:off x="1371600" y="304800"/>
            <a:ext cx="3800476" cy="59093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Noto Sans Symbols"/>
              <a:buNone/>
            </a:pPr>
            <a:r>
              <a:rPr lang="en-US" sz="1800" b="1" i="0" u="sng" strike="noStrike" cap="none">
                <a:solidFill>
                  <a:schemeClr val="dk1"/>
                </a:solidFill>
                <a:latin typeface="Libre Franklin Medium"/>
                <a:ea typeface="Libre Franklin Medium"/>
                <a:cs typeface="Libre Franklin Medium"/>
                <a:sym typeface="Libre Franklin Medium"/>
              </a:rPr>
              <a:t>Waterfront</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Baby CPR Manikins $525 for 4  </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Air purifier for Clinic/Office $275</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Adult CPR Manikins $454 for 4      </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Sponsorship of the Waldo Photo      	app $300 per year</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AED Trainer $115</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Backboard $200</a:t>
            </a:r>
            <a:endParaRPr/>
          </a:p>
          <a:p>
            <a:pPr marL="0" marR="0" lvl="0" indent="0" algn="l" rtl="0">
              <a:spcBef>
                <a:spcPts val="0"/>
              </a:spcBef>
              <a:spcAft>
                <a:spcPts val="0"/>
              </a:spcAft>
              <a:buClr>
                <a:schemeClr val="dk2"/>
              </a:buClr>
              <a:buSzPts val="1800"/>
              <a:buFont typeface="Noto Sans Symbols"/>
              <a:buNone/>
            </a:pPr>
            <a:endParaRPr sz="1800" b="1" i="0" u="sng" strike="noStrike" cap="none">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800"/>
              <a:buFont typeface="Noto Sans Symbols"/>
              <a:buNone/>
            </a:pPr>
            <a:r>
              <a:rPr lang="en-US" sz="1800" b="1" i="0" u="sng" strike="noStrike" cap="none">
                <a:solidFill>
                  <a:schemeClr val="dk1"/>
                </a:solidFill>
                <a:latin typeface="Libre Franklin Medium"/>
                <a:ea typeface="Libre Franklin Medium"/>
                <a:cs typeface="Libre Franklin Medium"/>
                <a:sym typeface="Libre Franklin Medium"/>
              </a:rPr>
              <a:t>Leaders in Training (LIT)</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Holiday Coach Lines (bus to/from Marine Science Station $2,020-budgeted)</a:t>
            </a:r>
            <a:endParaRPr/>
          </a:p>
          <a:p>
            <a:pPr marL="0" marR="0" lvl="0" indent="0" algn="l" rtl="0">
              <a:spcBef>
                <a:spcPts val="0"/>
              </a:spcBef>
              <a:spcAft>
                <a:spcPts val="0"/>
              </a:spcAft>
              <a:buClr>
                <a:schemeClr val="dk1"/>
              </a:buClr>
              <a:buSzPts val="1800"/>
              <a:buFont typeface="Noto Sans Symbols"/>
              <a:buNone/>
            </a:pPr>
            <a:r>
              <a:rPr lang="en-US" sz="1800" b="1" i="0" u="sng" strike="noStrike" cap="none">
                <a:solidFill>
                  <a:schemeClr val="dk1"/>
                </a:solidFill>
                <a:latin typeface="Libre Franklin Medium"/>
                <a:ea typeface="Libre Franklin Medium"/>
                <a:cs typeface="Libre Franklin Medium"/>
                <a:sym typeface="Libre Franklin Medium"/>
              </a:rPr>
              <a:t>Primitive</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Tents (2) $200 each                               </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Sealing for tents - $150</a:t>
            </a:r>
            <a:endParaRPr/>
          </a:p>
          <a:p>
            <a:pPr marL="0" marR="0" lvl="0" indent="0" algn="l" rtl="0">
              <a:spcBef>
                <a:spcPts val="0"/>
              </a:spcBef>
              <a:spcAft>
                <a:spcPts val="0"/>
              </a:spcAft>
              <a:buClr>
                <a:schemeClr val="dk1"/>
              </a:buClr>
              <a:buSzPts val="1800"/>
              <a:buFont typeface="Noto Sans Symbols"/>
              <a:buNone/>
            </a:pPr>
            <a:r>
              <a:rPr lang="en-US" sz="1800" b="1" i="0" u="sng" strike="noStrike" cap="none">
                <a:solidFill>
                  <a:schemeClr val="dk1"/>
                </a:solidFill>
                <a:latin typeface="Libre Franklin Medium"/>
                <a:ea typeface="Libre Franklin Medium"/>
                <a:cs typeface="Libre Franklin Medium"/>
                <a:sym typeface="Libre Franklin Medium"/>
              </a:rPr>
              <a:t>Crafts</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Tote Bag (50 pack) Reusable </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      Shopping Bags ($20 ea. X 12 packs</a:t>
            </a:r>
            <a:endParaRPr/>
          </a:p>
          <a:p>
            <a:pPr marL="0" marR="0" lvl="0" indent="0" algn="l" rtl="0">
              <a:spcBef>
                <a:spcPts val="0"/>
              </a:spcBef>
              <a:spcAft>
                <a:spcPts val="0"/>
              </a:spcAft>
              <a:buClr>
                <a:schemeClr val="dk1"/>
              </a:buClr>
              <a:buSzPts val="1800"/>
              <a:buFont typeface="Noto Sans Symbols"/>
              <a:buNone/>
            </a:pPr>
            <a:r>
              <a:rPr lang="en-US" sz="1800" b="0" i="0" u="none" strike="noStrike" cap="none">
                <a:solidFill>
                  <a:schemeClr val="dk1"/>
                </a:solidFill>
                <a:latin typeface="Libre Franklin Medium"/>
                <a:ea typeface="Libre Franklin Medium"/>
                <a:cs typeface="Libre Franklin Medium"/>
                <a:sym typeface="Libre Franklin Medium"/>
              </a:rPr>
              <a:t>Name tags $100 (budgeted)</a:t>
            </a:r>
            <a:endParaRPr sz="2000" b="0" i="0" u="none" strike="noStrike" cap="none">
              <a:solidFill>
                <a:schemeClr val="dk1"/>
              </a:solidFill>
              <a:latin typeface="Libre Franklin Medium"/>
              <a:ea typeface="Libre Franklin Medium"/>
              <a:cs typeface="Libre Franklin Medium"/>
              <a:sym typeface="Libre Franklin Medium"/>
            </a:endParaRPr>
          </a:p>
        </p:txBody>
      </p:sp>
      <p:sp>
        <p:nvSpPr>
          <p:cNvPr id="254" name="Google Shape;254;p27"/>
          <p:cNvSpPr txBox="1"/>
          <p:nvPr/>
        </p:nvSpPr>
        <p:spPr>
          <a:xfrm rot="-5400000">
            <a:off x="-2072729" y="3048089"/>
            <a:ext cx="5410202"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dk1"/>
                </a:solidFill>
                <a:latin typeface="Libre Franklin Medium"/>
                <a:ea typeface="Libre Franklin Medium"/>
                <a:cs typeface="Libre Franklin Medium"/>
                <a:sym typeface="Libre Franklin Medium"/>
              </a:rPr>
              <a:t>CAMP WISH  LIST</a:t>
            </a:r>
            <a:endParaRPr dirty="0"/>
          </a:p>
        </p:txBody>
      </p:sp>
      <p:sp>
        <p:nvSpPr>
          <p:cNvPr id="255" name="Google Shape;255;p27"/>
          <p:cNvSpPr txBox="1"/>
          <p:nvPr/>
        </p:nvSpPr>
        <p:spPr>
          <a:xfrm>
            <a:off x="5029200" y="228600"/>
            <a:ext cx="3648075" cy="59093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Libre Franklin Medium"/>
              <a:buNone/>
            </a:pPr>
            <a:r>
              <a:rPr lang="en-US" sz="1800" b="1" i="0" u="sng" strike="noStrike" cap="none">
                <a:solidFill>
                  <a:schemeClr val="dk1"/>
                </a:solidFill>
                <a:latin typeface="Libre Franklin Medium"/>
                <a:ea typeface="Libre Franklin Medium"/>
                <a:cs typeface="Libre Franklin Medium"/>
                <a:sym typeface="Libre Franklin Medium"/>
              </a:rPr>
              <a:t>Nature</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Digital cameras $100 each</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Journal markers $250</a:t>
            </a:r>
            <a:endParaRPr/>
          </a:p>
          <a:p>
            <a:pPr marL="0" marR="0" lvl="0" indent="0" algn="l" rtl="0">
              <a:spcBef>
                <a:spcPts val="0"/>
              </a:spcBef>
              <a:spcAft>
                <a:spcPts val="0"/>
              </a:spcAft>
              <a:buClr>
                <a:schemeClr val="dk1"/>
              </a:buClr>
              <a:buSzPts val="1800"/>
              <a:buFont typeface="Arial"/>
              <a:buNone/>
            </a:pPr>
            <a:endParaRPr sz="1800" b="1" i="0" u="sng" strike="noStrike" cap="none">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800"/>
              <a:buFont typeface="Libre Franklin Medium"/>
              <a:buNone/>
            </a:pPr>
            <a:r>
              <a:rPr lang="en-US" sz="1800" b="1" i="0" u="sng" strike="noStrike" cap="none">
                <a:solidFill>
                  <a:schemeClr val="dk1"/>
                </a:solidFill>
                <a:latin typeface="Libre Franklin Medium"/>
                <a:ea typeface="Libre Franklin Medium"/>
                <a:cs typeface="Libre Franklin Medium"/>
                <a:sym typeface="Libre Franklin Medium"/>
              </a:rPr>
              <a:t>Clinic</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Littman Stethoscope    $160                   Pulse Oximeter $40</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AED replacement pads $65                   Tray table with wheels $100</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Over-the counter medications      	(each summer) $225</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AED battery (summer 2025) $250</a:t>
            </a:r>
            <a:endParaRPr/>
          </a:p>
          <a:p>
            <a:pPr marL="0" marR="0" lvl="0" indent="0" algn="l" rtl="0">
              <a:spcBef>
                <a:spcPts val="0"/>
              </a:spcBef>
              <a:spcAft>
                <a:spcPts val="0"/>
              </a:spcAft>
              <a:buClr>
                <a:schemeClr val="dk1"/>
              </a:buClr>
              <a:buSzPts val="1800"/>
              <a:buFont typeface="Arial"/>
              <a:buNone/>
            </a:pPr>
            <a:endParaRPr sz="1800" b="1" i="0" u="sng" strike="noStrike" cap="none">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800"/>
              <a:buFont typeface="Libre Franklin Medium"/>
              <a:buNone/>
            </a:pPr>
            <a:r>
              <a:rPr lang="en-US" sz="1800" b="1" i="0" u="sng" strike="noStrike" cap="none">
                <a:solidFill>
                  <a:schemeClr val="dk1"/>
                </a:solidFill>
                <a:latin typeface="Libre Franklin Medium"/>
                <a:ea typeface="Libre Franklin Medium"/>
                <a:cs typeface="Libre Franklin Medium"/>
                <a:sym typeface="Libre Franklin Medium"/>
              </a:rPr>
              <a:t>Kitchen</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Cook and Hold Oven $9,500                   Drink dispenser $1,371</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Hot/cold wells for food service 	$4,500</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Griddle $500</a:t>
            </a:r>
            <a:endParaRPr/>
          </a:p>
          <a:p>
            <a:pPr marL="0" marR="0" lvl="0" indent="0" algn="l" rtl="0">
              <a:spcBef>
                <a:spcPts val="0"/>
              </a:spcBef>
              <a:spcAft>
                <a:spcPts val="0"/>
              </a:spcAft>
              <a:buClr>
                <a:schemeClr val="dk1"/>
              </a:buClr>
              <a:buSzPts val="1800"/>
              <a:buFont typeface="Libre Franklin Medium"/>
              <a:buNone/>
            </a:pPr>
            <a:r>
              <a:rPr lang="en-US" sz="1800" b="0" i="0" u="none" strike="noStrike" cap="none">
                <a:solidFill>
                  <a:schemeClr val="dk1"/>
                </a:solidFill>
                <a:latin typeface="Libre Franklin Medium"/>
                <a:ea typeface="Libre Franklin Medium"/>
                <a:cs typeface="Libre Franklin Medium"/>
                <a:sym typeface="Libre Franklin Medium"/>
              </a:rPr>
              <a:t>Additional Plates, bowls, cups, 	ladles $500</a:t>
            </a:r>
            <a:endParaRPr/>
          </a:p>
        </p:txBody>
      </p:sp>
      <p:cxnSp>
        <p:nvCxnSpPr>
          <p:cNvPr id="2" name="Straight Connector 1">
            <a:extLst>
              <a:ext uri="{FF2B5EF4-FFF2-40B4-BE49-F238E27FC236}">
                <a16:creationId xmlns:a16="http://schemas.microsoft.com/office/drawing/2014/main" id="{884BA7A4-1885-D06C-930E-8FCDA28E1A1C}"/>
              </a:ext>
            </a:extLst>
          </p:cNvPr>
          <p:cNvCxnSpPr/>
          <p:nvPr/>
        </p:nvCxnSpPr>
        <p:spPr>
          <a:xfrm>
            <a:off x="988518" y="1152525"/>
            <a:ext cx="0" cy="4543425"/>
          </a:xfrm>
          <a:prstGeom prst="line">
            <a:avLst/>
          </a:prstGeom>
          <a:ln w="28575"/>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59"/>
        <p:cNvGrpSpPr/>
        <p:nvPr/>
      </p:nvGrpSpPr>
      <p:grpSpPr>
        <a:xfrm>
          <a:off x="0" y="0"/>
          <a:ext cx="0" cy="0"/>
          <a:chOff x="0" y="0"/>
          <a:chExt cx="0" cy="0"/>
        </a:xfrm>
      </p:grpSpPr>
      <p:sp>
        <p:nvSpPr>
          <p:cNvPr id="260" name="Google Shape;260;p28"/>
          <p:cNvSpPr txBox="1">
            <a:spLocks noGrp="1"/>
          </p:cNvSpPr>
          <p:nvPr>
            <p:ph type="body" idx="1"/>
          </p:nvPr>
        </p:nvSpPr>
        <p:spPr>
          <a:xfrm>
            <a:off x="762000" y="1714500"/>
            <a:ext cx="7543800" cy="2476500"/>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1680"/>
              <a:buChar char="🞭"/>
            </a:pPr>
            <a:r>
              <a:rPr lang="en-US" b="1" u="sng" dirty="0">
                <a:solidFill>
                  <a:srgbClr val="7030A0"/>
                </a:solidFill>
              </a:rPr>
              <a:t>SAVE THE DATE! </a:t>
            </a:r>
            <a:r>
              <a:rPr lang="en-US" b="1" dirty="0">
                <a:solidFill>
                  <a:srgbClr val="7030A0"/>
                </a:solidFill>
              </a:rPr>
              <a:t>FEBRUARY 10-12, 2024</a:t>
            </a:r>
            <a:endParaRPr dirty="0"/>
          </a:p>
          <a:p>
            <a:pPr marL="257175" lvl="0" indent="-257175" algn="l" rtl="0">
              <a:spcBef>
                <a:spcPts val="480"/>
              </a:spcBef>
              <a:spcAft>
                <a:spcPts val="0"/>
              </a:spcAft>
              <a:buSzPts val="1680"/>
              <a:buChar char="🞭"/>
            </a:pPr>
            <a:r>
              <a:rPr lang="en-US" dirty="0"/>
              <a:t>Come experience the camp and learn how to assist WYC staff in crafts and nature sessions.</a:t>
            </a:r>
            <a:endParaRPr dirty="0"/>
          </a:p>
          <a:p>
            <a:pPr marL="257175" lvl="0" indent="-257175" algn="l" rtl="0">
              <a:spcBef>
                <a:spcPts val="480"/>
              </a:spcBef>
              <a:spcAft>
                <a:spcPts val="0"/>
              </a:spcAft>
              <a:buSzPts val="1680"/>
              <a:buChar char="🞭"/>
            </a:pPr>
            <a:r>
              <a:rPr lang="en-US" dirty="0"/>
              <a:t>Take home information to share with your Junior Gardeners!</a:t>
            </a:r>
            <a:endParaRPr dirty="0"/>
          </a:p>
          <a:p>
            <a:pPr marL="257175" lvl="0" indent="-257175" algn="l" rtl="0">
              <a:spcBef>
                <a:spcPts val="480"/>
              </a:spcBef>
              <a:spcAft>
                <a:spcPts val="0"/>
              </a:spcAft>
              <a:buSzPts val="1680"/>
              <a:buChar char="🞭"/>
            </a:pPr>
            <a:r>
              <a:rPr lang="en-US" dirty="0"/>
              <a:t>FORM:  </a:t>
            </a:r>
            <a:r>
              <a:rPr lang="en-US" dirty="0">
                <a:solidFill>
                  <a:schemeClr val="dk1"/>
                </a:solidFill>
                <a:latin typeface="Libre Franklin Medium"/>
                <a:ea typeface="Libre Franklin Medium"/>
                <a:cs typeface="Libre Franklin Medium"/>
                <a:sym typeface="Libre Franklin Medium"/>
              </a:rPr>
              <a:t>https://www.ffgc.org/Wekiva-Youth-Camp. </a:t>
            </a:r>
            <a:endParaRPr dirty="0"/>
          </a:p>
        </p:txBody>
      </p:sp>
      <p:pic>
        <p:nvPicPr>
          <p:cNvPr id="261" name="Google Shape;261;p28"/>
          <p:cNvPicPr preferRelativeResize="0"/>
          <p:nvPr/>
        </p:nvPicPr>
        <p:blipFill rotWithShape="1">
          <a:blip r:embed="rId3">
            <a:alphaModFix/>
          </a:blip>
          <a:srcRect/>
          <a:stretch/>
        </p:blipFill>
        <p:spPr>
          <a:xfrm>
            <a:off x="6553200" y="4554538"/>
            <a:ext cx="2279650" cy="2279650"/>
          </a:xfrm>
          <a:prstGeom prst="rect">
            <a:avLst/>
          </a:prstGeom>
          <a:noFill/>
          <a:ln>
            <a:noFill/>
          </a:ln>
        </p:spPr>
      </p:pic>
      <p:pic>
        <p:nvPicPr>
          <p:cNvPr id="262" name="Google Shape;262;p28"/>
          <p:cNvPicPr preferRelativeResize="0"/>
          <p:nvPr/>
        </p:nvPicPr>
        <p:blipFill rotWithShape="1">
          <a:blip r:embed="rId4">
            <a:alphaModFix/>
          </a:blip>
          <a:srcRect/>
          <a:stretch/>
        </p:blipFill>
        <p:spPr>
          <a:xfrm>
            <a:off x="3962400" y="4624388"/>
            <a:ext cx="2279650" cy="2155825"/>
          </a:xfrm>
          <a:prstGeom prst="rect">
            <a:avLst/>
          </a:prstGeom>
          <a:noFill/>
          <a:ln>
            <a:noFill/>
          </a:ln>
        </p:spPr>
      </p:pic>
      <p:pic>
        <p:nvPicPr>
          <p:cNvPr id="263" name="Google Shape;263;p28"/>
          <p:cNvPicPr preferRelativeResize="0"/>
          <p:nvPr/>
        </p:nvPicPr>
        <p:blipFill rotWithShape="1">
          <a:blip r:embed="rId5">
            <a:alphaModFix/>
          </a:blip>
          <a:srcRect/>
          <a:stretch/>
        </p:blipFill>
        <p:spPr>
          <a:xfrm>
            <a:off x="762000" y="4625975"/>
            <a:ext cx="2784475" cy="2138363"/>
          </a:xfrm>
          <a:prstGeom prst="rect">
            <a:avLst/>
          </a:prstGeom>
          <a:noFill/>
          <a:ln>
            <a:noFill/>
          </a:ln>
        </p:spPr>
      </p:pic>
      <p:sp>
        <p:nvSpPr>
          <p:cNvPr id="264" name="Google Shape;264;p28"/>
          <p:cNvSpPr txBox="1"/>
          <p:nvPr/>
        </p:nvSpPr>
        <p:spPr>
          <a:xfrm>
            <a:off x="519723" y="457200"/>
            <a:ext cx="77724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dk1"/>
                </a:solidFill>
                <a:latin typeface="Libre Franklin Medium"/>
                <a:ea typeface="Libre Franklin Medium"/>
                <a:cs typeface="Libre Franklin Medium"/>
                <a:sym typeface="Libre Franklin Medium"/>
              </a:rPr>
              <a:t>VOLUNTEER TRAINING &amp; JUNIOR GARDENER LEADING TRAINING</a:t>
            </a: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68"/>
        <p:cNvGrpSpPr/>
        <p:nvPr/>
      </p:nvGrpSpPr>
      <p:grpSpPr>
        <a:xfrm>
          <a:off x="0" y="0"/>
          <a:ext cx="0" cy="0"/>
          <a:chOff x="0" y="0"/>
          <a:chExt cx="0" cy="0"/>
        </a:xfrm>
      </p:grpSpPr>
      <p:pic>
        <p:nvPicPr>
          <p:cNvPr id="269" name="Google Shape;269;p29" descr="::Desktop:Unknown-1.png"/>
          <p:cNvPicPr preferRelativeResize="0"/>
          <p:nvPr/>
        </p:nvPicPr>
        <p:blipFill rotWithShape="1">
          <a:blip r:embed="rId3">
            <a:alphaModFix/>
          </a:blip>
          <a:srcRect/>
          <a:stretch/>
        </p:blipFill>
        <p:spPr>
          <a:xfrm>
            <a:off x="7621588" y="4929188"/>
            <a:ext cx="1114425" cy="1471612"/>
          </a:xfrm>
          <a:prstGeom prst="rect">
            <a:avLst/>
          </a:prstGeom>
          <a:noFill/>
          <a:ln>
            <a:noFill/>
          </a:ln>
        </p:spPr>
      </p:pic>
      <p:sp>
        <p:nvSpPr>
          <p:cNvPr id="270" name="Google Shape;270;p29"/>
          <p:cNvSpPr/>
          <p:nvPr/>
        </p:nvSpPr>
        <p:spPr>
          <a:xfrm>
            <a:off x="1200150" y="673100"/>
            <a:ext cx="366713" cy="2540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1"/>
              </a:buClr>
              <a:buSzPts val="1050"/>
              <a:buFont typeface="Noto Sans Symbols"/>
              <a:buNone/>
            </a:pPr>
            <a:r>
              <a:rPr lang="en-US" sz="1050" b="0" i="0" u="none" strike="noStrike" cap="none">
                <a:solidFill>
                  <a:schemeClr val="dk1"/>
                </a:solidFill>
                <a:latin typeface="Calibri"/>
                <a:ea typeface="Calibri"/>
                <a:cs typeface="Calibri"/>
                <a:sym typeface="Calibri"/>
              </a:rPr>
              <a:t>      </a:t>
            </a:r>
            <a:endParaRPr sz="1350" b="0" i="0" u="none" strike="noStrike" cap="none">
              <a:solidFill>
                <a:schemeClr val="dk1"/>
              </a:solidFill>
              <a:latin typeface="Arial"/>
              <a:ea typeface="Arial"/>
              <a:cs typeface="Arial"/>
              <a:sym typeface="Arial"/>
            </a:endParaRPr>
          </a:p>
        </p:txBody>
      </p:sp>
      <p:sp>
        <p:nvSpPr>
          <p:cNvPr id="271" name="Google Shape;271;p29"/>
          <p:cNvSpPr/>
          <p:nvPr/>
        </p:nvSpPr>
        <p:spPr>
          <a:xfrm>
            <a:off x="1200150" y="1931988"/>
            <a:ext cx="498475" cy="5080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Clr>
                <a:schemeClr val="dk1"/>
              </a:buClr>
              <a:buSzPts val="2700"/>
              <a:buFont typeface="Noto Sans Symbols"/>
              <a:buNone/>
            </a:pPr>
            <a:r>
              <a:rPr lang="en-US" sz="2700" b="0" i="0" u="none" strike="noStrike" cap="none">
                <a:solidFill>
                  <a:schemeClr val="dk1"/>
                </a:solidFill>
                <a:latin typeface="Calibri"/>
                <a:ea typeface="Calibri"/>
                <a:cs typeface="Calibri"/>
                <a:sym typeface="Calibri"/>
              </a:rPr>
              <a:t>    </a:t>
            </a:r>
            <a:endParaRPr sz="1350" b="0" i="0" u="none" strike="noStrike" cap="none">
              <a:solidFill>
                <a:schemeClr val="dk1"/>
              </a:solidFill>
              <a:latin typeface="Arial"/>
              <a:ea typeface="Arial"/>
              <a:cs typeface="Arial"/>
              <a:sym typeface="Arial"/>
            </a:endParaRPr>
          </a:p>
        </p:txBody>
      </p:sp>
      <p:sp>
        <p:nvSpPr>
          <p:cNvPr id="272" name="Google Shape;272;p29"/>
          <p:cNvSpPr txBox="1"/>
          <p:nvPr/>
        </p:nvSpPr>
        <p:spPr>
          <a:xfrm>
            <a:off x="7100888" y="3176588"/>
            <a:ext cx="11915775" cy="3000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350"/>
              <a:buFont typeface="Noto Sans Symbols"/>
              <a:buNone/>
            </a:pPr>
            <a:r>
              <a:rPr lang="en-US" sz="1350" b="0" i="0" u="none" strike="noStrike" cap="none">
                <a:solidFill>
                  <a:schemeClr val="dk1"/>
                </a:solidFill>
                <a:latin typeface="Calibri"/>
                <a:ea typeface="Calibri"/>
                <a:cs typeface="Calibri"/>
                <a:sym typeface="Calibri"/>
              </a:rPr>
              <a:t> </a:t>
            </a:r>
            <a:endParaRPr sz="1350" b="0" i="0" u="none" strike="noStrike" cap="none">
              <a:solidFill>
                <a:schemeClr val="dk1"/>
              </a:solidFill>
              <a:latin typeface="Arial"/>
              <a:ea typeface="Arial"/>
              <a:cs typeface="Arial"/>
              <a:sym typeface="Arial"/>
            </a:endParaRPr>
          </a:p>
        </p:txBody>
      </p:sp>
      <p:sp>
        <p:nvSpPr>
          <p:cNvPr id="273" name="Google Shape;273;p29"/>
          <p:cNvSpPr txBox="1"/>
          <p:nvPr/>
        </p:nvSpPr>
        <p:spPr>
          <a:xfrm>
            <a:off x="741363" y="808038"/>
            <a:ext cx="1544637" cy="31400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200"/>
              <a:buFont typeface="Noto Sans Symbols"/>
              <a:buNone/>
            </a:pPr>
            <a:r>
              <a:rPr lang="en-US" sz="2200" b="0" i="0" u="none" strike="noStrike" cap="none">
                <a:solidFill>
                  <a:schemeClr val="dk1"/>
                </a:solidFill>
                <a:latin typeface="Libre Franklin Medium"/>
                <a:ea typeface="Libre Franklin Medium"/>
                <a:cs typeface="Libre Franklin Medium"/>
                <a:sym typeface="Libre Franklin Medium"/>
              </a:rPr>
              <a:t>This Volunteer Training form is </a:t>
            </a:r>
            <a:endParaRPr/>
          </a:p>
          <a:p>
            <a:pPr marL="0" marR="0" lvl="0" indent="0" algn="l" rtl="0">
              <a:spcBef>
                <a:spcPts val="0"/>
              </a:spcBef>
              <a:spcAft>
                <a:spcPts val="0"/>
              </a:spcAft>
              <a:buClr>
                <a:schemeClr val="dk1"/>
              </a:buClr>
              <a:buSzPts val="2200"/>
              <a:buFont typeface="Noto Sans Symbols"/>
              <a:buNone/>
            </a:pPr>
            <a:r>
              <a:rPr lang="en-US" sz="2200" b="0" i="0" u="none" strike="noStrike" cap="none">
                <a:solidFill>
                  <a:schemeClr val="dk1"/>
                </a:solidFill>
                <a:latin typeface="Libre Franklin Medium"/>
                <a:ea typeface="Libre Franklin Medium"/>
                <a:cs typeface="Libre Franklin Medium"/>
                <a:sym typeface="Libre Franklin Medium"/>
              </a:rPr>
              <a:t>available online.</a:t>
            </a:r>
            <a:endParaRPr/>
          </a:p>
          <a:p>
            <a:pPr marL="0" marR="0" lvl="0" indent="0" algn="l" rtl="0">
              <a:spcBef>
                <a:spcPts val="0"/>
              </a:spcBef>
              <a:spcAft>
                <a:spcPts val="0"/>
              </a:spcAft>
              <a:buClr>
                <a:schemeClr val="dk2"/>
              </a:buClr>
              <a:buSzPts val="2200"/>
              <a:buFont typeface="Noto Sans Symbols"/>
              <a:buNone/>
            </a:pPr>
            <a:endParaRPr sz="2200" b="0" i="0" u="none" strike="noStrike" cap="none">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2200"/>
              <a:buFont typeface="Noto Sans Symbols"/>
              <a:buNone/>
            </a:pPr>
            <a:r>
              <a:rPr lang="en-US" sz="2200" b="0" i="0" u="none" strike="noStrike" cap="none">
                <a:solidFill>
                  <a:schemeClr val="dk1"/>
                </a:solidFill>
                <a:latin typeface="Libre Franklin Medium"/>
                <a:ea typeface="Libre Franklin Medium"/>
                <a:cs typeface="Libre Franklin Medium"/>
                <a:sym typeface="Libre Franklin Medium"/>
              </a:rPr>
              <a:t>Cost is $75.</a:t>
            </a:r>
            <a:endParaRPr/>
          </a:p>
        </p:txBody>
      </p:sp>
      <p:pic>
        <p:nvPicPr>
          <p:cNvPr id="274" name="Google Shape;274;p29" descr="A certificate of volunteer training&#10;&#10;Description automatically generated"/>
          <p:cNvPicPr preferRelativeResize="0"/>
          <p:nvPr/>
        </p:nvPicPr>
        <p:blipFill rotWithShape="1">
          <a:blip r:embed="rId4">
            <a:alphaModFix/>
          </a:blip>
          <a:srcRect/>
          <a:stretch/>
        </p:blipFill>
        <p:spPr>
          <a:xfrm>
            <a:off x="2676525" y="228600"/>
            <a:ext cx="4945063" cy="6400800"/>
          </a:xfrm>
          <a:prstGeom prst="rect">
            <a:avLst/>
          </a:prstGeom>
          <a:noFill/>
          <a:ln>
            <a:noFill/>
          </a:ln>
        </p:spPr>
      </p:pic>
      <p:sp>
        <p:nvSpPr>
          <p:cNvPr id="275" name="Google Shape;275;p29"/>
          <p:cNvSpPr txBox="1"/>
          <p:nvPr/>
        </p:nvSpPr>
        <p:spPr>
          <a:xfrm>
            <a:off x="725488" y="5864225"/>
            <a:ext cx="4389437"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Libre Franklin Medium"/>
                <a:ea typeface="Libre Franklin Medium"/>
                <a:cs typeface="Libre Franklin Medium"/>
                <a:sym typeface="Libre Franklin Medium"/>
              </a:rPr>
              <a:t>https://www.ffgc.org/Wekiva-Youth-Camp. </a:t>
            </a: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sp>
        <p:nvSpPr>
          <p:cNvPr id="56" name="Google Shape;56;p3"/>
          <p:cNvSpPr txBox="1"/>
          <p:nvPr/>
        </p:nvSpPr>
        <p:spPr>
          <a:xfrm>
            <a:off x="838200" y="457200"/>
            <a:ext cx="72390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dk1"/>
                </a:solidFill>
                <a:latin typeface="Libre Franklin Medium"/>
                <a:ea typeface="Libre Franklin Medium"/>
                <a:cs typeface="Libre Franklin Medium"/>
                <a:sym typeface="Libre Franklin Medium"/>
              </a:rPr>
              <a:t>FFGC MISSION STATEMENT</a:t>
            </a:r>
            <a:endParaRPr sz="1200" b="1" dirty="0"/>
          </a:p>
        </p:txBody>
      </p:sp>
      <p:pic>
        <p:nvPicPr>
          <p:cNvPr id="57" name="Google Shape;57;p3"/>
          <p:cNvPicPr preferRelativeResize="0"/>
          <p:nvPr/>
        </p:nvPicPr>
        <p:blipFill>
          <a:blip r:embed="rId3">
            <a:alphaModFix/>
          </a:blip>
          <a:stretch>
            <a:fillRect/>
          </a:stretch>
        </p:blipFill>
        <p:spPr>
          <a:xfrm>
            <a:off x="152400" y="2087880"/>
            <a:ext cx="8839204" cy="34743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0" descr="A poster for a youth camp&#10;&#10;Description automatically generated"/>
          <p:cNvPicPr preferRelativeResize="0"/>
          <p:nvPr/>
        </p:nvPicPr>
        <p:blipFill rotWithShape="1">
          <a:blip r:embed="rId3">
            <a:alphaModFix/>
          </a:blip>
          <a:srcRect/>
          <a:stretch/>
        </p:blipFill>
        <p:spPr>
          <a:xfrm>
            <a:off x="1922463" y="0"/>
            <a:ext cx="5299075"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284"/>
        <p:cNvGrpSpPr/>
        <p:nvPr/>
      </p:nvGrpSpPr>
      <p:grpSpPr>
        <a:xfrm>
          <a:off x="0" y="0"/>
          <a:ext cx="0" cy="0"/>
          <a:chOff x="0" y="0"/>
          <a:chExt cx="0" cy="0"/>
        </a:xfrm>
      </p:grpSpPr>
      <p:pic>
        <p:nvPicPr>
          <p:cNvPr id="285" name="Google Shape;285;p31"/>
          <p:cNvPicPr preferRelativeResize="0"/>
          <p:nvPr/>
        </p:nvPicPr>
        <p:blipFill rotWithShape="1">
          <a:blip r:embed="rId3">
            <a:alphaModFix/>
          </a:blip>
          <a:srcRect/>
          <a:stretch/>
        </p:blipFill>
        <p:spPr>
          <a:xfrm>
            <a:off x="5105400" y="609600"/>
            <a:ext cx="2914650" cy="5143500"/>
          </a:xfrm>
          <a:prstGeom prst="rect">
            <a:avLst/>
          </a:prstGeom>
          <a:noFill/>
          <a:ln>
            <a:noFill/>
          </a:ln>
        </p:spPr>
      </p:pic>
      <p:sp>
        <p:nvSpPr>
          <p:cNvPr id="286" name="Google Shape;286;p31"/>
          <p:cNvSpPr txBox="1"/>
          <p:nvPr/>
        </p:nvSpPr>
        <p:spPr>
          <a:xfrm>
            <a:off x="628650" y="397401"/>
            <a:ext cx="3943350" cy="572460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600"/>
              <a:buFont typeface="Noto Sans Symbols"/>
              <a:buNone/>
            </a:pPr>
            <a:r>
              <a:rPr lang="en-US" sz="3600" b="1" i="0" u="sng" strike="noStrike" cap="none" dirty="0">
                <a:solidFill>
                  <a:schemeClr val="dk1"/>
                </a:solidFill>
                <a:latin typeface="Libre Franklin Medium"/>
                <a:ea typeface="Libre Franklin Medium"/>
                <a:cs typeface="Libre Franklin Medium"/>
                <a:sym typeface="Libre Franklin Medium"/>
              </a:rPr>
              <a:t>S.E.E.K. 2024</a:t>
            </a:r>
            <a:endParaRPr dirty="0"/>
          </a:p>
          <a:p>
            <a:pPr marL="0" marR="0" lvl="0" indent="0" algn="ctr" rtl="0">
              <a:spcBef>
                <a:spcPts val="0"/>
              </a:spcBef>
              <a:spcAft>
                <a:spcPts val="0"/>
              </a:spcAft>
              <a:buClr>
                <a:schemeClr val="dk2"/>
              </a:buClr>
              <a:buSzPts val="2200"/>
              <a:buFont typeface="Noto Sans Symbols"/>
              <a:buNone/>
            </a:pPr>
            <a:endParaRPr sz="22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2200"/>
              <a:buFont typeface="Noto Sans Symbols"/>
              <a:buNone/>
            </a:pPr>
            <a:r>
              <a:rPr lang="en-US" sz="2200" b="0" i="0" u="none" strike="noStrike" cap="none" dirty="0">
                <a:solidFill>
                  <a:schemeClr val="dk1"/>
                </a:solidFill>
                <a:latin typeface="Libre Franklin Medium"/>
                <a:ea typeface="Libre Franklin Medium"/>
                <a:cs typeface="Libre Franklin Medium"/>
                <a:sym typeface="Libre Franklin Medium"/>
              </a:rPr>
              <a:t>Location: UF, Gainesville</a:t>
            </a:r>
            <a:endParaRPr dirty="0"/>
          </a:p>
          <a:p>
            <a:pPr marL="0" marR="0" lvl="0" indent="0" algn="l" rtl="0">
              <a:spcBef>
                <a:spcPts val="0"/>
              </a:spcBef>
              <a:spcAft>
                <a:spcPts val="0"/>
              </a:spcAft>
              <a:buClr>
                <a:schemeClr val="dk1"/>
              </a:buClr>
              <a:buSzPts val="2200"/>
              <a:buFont typeface="Noto Sans Symbols"/>
              <a:buNone/>
            </a:pPr>
            <a:r>
              <a:rPr lang="en-US" sz="2200" b="0" i="0" u="none" strike="noStrike" cap="none" dirty="0">
                <a:solidFill>
                  <a:schemeClr val="dk1"/>
                </a:solidFill>
                <a:latin typeface="Libre Franklin Medium"/>
                <a:ea typeface="Libre Franklin Medium"/>
                <a:cs typeface="Libre Franklin Medium"/>
                <a:sym typeface="Libre Franklin Medium"/>
              </a:rPr>
              <a:t>Dates:	Sunday, June 9 to </a:t>
            </a:r>
            <a:endParaRPr dirty="0"/>
          </a:p>
          <a:p>
            <a:pPr marL="0" marR="0" lvl="0" indent="0" algn="l" rtl="0">
              <a:spcBef>
                <a:spcPts val="0"/>
              </a:spcBef>
              <a:spcAft>
                <a:spcPts val="0"/>
              </a:spcAft>
              <a:buClr>
                <a:schemeClr val="dk1"/>
              </a:buClr>
              <a:buSzPts val="2200"/>
              <a:buFont typeface="Noto Sans Symbols"/>
              <a:buNone/>
            </a:pPr>
            <a:r>
              <a:rPr lang="en-US" sz="2200" b="0" i="0" u="none" strike="noStrike" cap="none" dirty="0">
                <a:solidFill>
                  <a:schemeClr val="dk1"/>
                </a:solidFill>
                <a:latin typeface="Libre Franklin Medium"/>
                <a:ea typeface="Libre Franklin Medium"/>
                <a:cs typeface="Libre Franklin Medium"/>
                <a:sym typeface="Libre Franklin Medium"/>
              </a:rPr>
              <a:t>           	Wednesday, June 12</a:t>
            </a:r>
            <a:endParaRPr dirty="0"/>
          </a:p>
          <a:p>
            <a:pPr marL="0" marR="0" lvl="0" indent="0" algn="l" rtl="0">
              <a:spcBef>
                <a:spcPts val="0"/>
              </a:spcBef>
              <a:spcAft>
                <a:spcPts val="0"/>
              </a:spcAft>
              <a:buClr>
                <a:schemeClr val="dk1"/>
              </a:buClr>
              <a:buSzPts val="2200"/>
              <a:buFont typeface="Noto Sans Symbols"/>
              <a:buNone/>
            </a:pPr>
            <a:r>
              <a:rPr lang="en-US" sz="2200" b="0" i="0" u="none" strike="noStrike" cap="none" dirty="0">
                <a:solidFill>
                  <a:schemeClr val="dk1"/>
                </a:solidFill>
                <a:latin typeface="Libre Franklin Medium"/>
                <a:ea typeface="Libre Franklin Medium"/>
                <a:cs typeface="Libre Franklin Medium"/>
                <a:sym typeface="Libre Franklin Medium"/>
              </a:rPr>
              <a:t>Theme: “Our Natural World”</a:t>
            </a:r>
            <a:endParaRPr dirty="0"/>
          </a:p>
          <a:p>
            <a:pPr marL="0" marR="0" lvl="0" indent="0" algn="l" rtl="0">
              <a:spcBef>
                <a:spcPts val="0"/>
              </a:spcBef>
              <a:spcAft>
                <a:spcPts val="0"/>
              </a:spcAft>
              <a:buClr>
                <a:schemeClr val="dk2"/>
              </a:buClr>
              <a:buSzPts val="2200"/>
              <a:buFont typeface="Noto Sans Symbols"/>
              <a:buNone/>
            </a:pPr>
            <a:endParaRPr sz="22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2200"/>
              <a:buFont typeface="Noto Sans Symbols"/>
              <a:buNone/>
            </a:pPr>
            <a:r>
              <a:rPr lang="en-US" sz="2200" b="0" i="0" u="none" strike="noStrike" cap="none" dirty="0">
                <a:solidFill>
                  <a:schemeClr val="dk1"/>
                </a:solidFill>
                <a:latin typeface="Libre Franklin Medium"/>
                <a:ea typeface="Libre Franklin Medium"/>
                <a:cs typeface="Libre Franklin Medium"/>
                <a:sym typeface="Libre Franklin Medium"/>
              </a:rPr>
              <a:t>Sponsored by Florida Wildflower Society, our affiliate.</a:t>
            </a:r>
            <a:endParaRPr dirty="0"/>
          </a:p>
          <a:p>
            <a:pPr marL="0" marR="0" lvl="0" indent="0" algn="l" rtl="0">
              <a:spcBef>
                <a:spcPts val="0"/>
              </a:spcBef>
              <a:spcAft>
                <a:spcPts val="0"/>
              </a:spcAft>
              <a:buClr>
                <a:schemeClr val="dk2"/>
              </a:buClr>
              <a:buSzPts val="2200"/>
              <a:buFont typeface="Noto Sans Symbols"/>
              <a:buNone/>
            </a:pPr>
            <a:endParaRPr sz="22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2200"/>
              <a:buFont typeface="Noto Sans Symbols"/>
              <a:buNone/>
            </a:pPr>
            <a:r>
              <a:rPr lang="en-US" sz="2200" b="0" i="0" u="none" strike="noStrike" cap="none" dirty="0">
                <a:solidFill>
                  <a:schemeClr val="dk1"/>
                </a:solidFill>
                <a:latin typeface="Libre Franklin Medium"/>
                <a:ea typeface="Libre Franklin Medium"/>
                <a:cs typeface="Libre Franklin Medium"/>
                <a:sym typeface="Libre Franklin Medium"/>
              </a:rPr>
              <a:t>SEEK 2024 -- 50 students, with  returning from SEEK 2023.</a:t>
            </a:r>
            <a:endParaRPr dirty="0"/>
          </a:p>
          <a:p>
            <a:pPr marL="0" marR="0" lvl="0" indent="0" algn="l" rtl="0">
              <a:spcBef>
                <a:spcPts val="0"/>
              </a:spcBef>
              <a:spcAft>
                <a:spcPts val="0"/>
              </a:spcAft>
              <a:buClr>
                <a:schemeClr val="dk2"/>
              </a:buClr>
              <a:buSzPts val="2200"/>
              <a:buFont typeface="Noto Sans Symbols"/>
              <a:buNone/>
            </a:pPr>
            <a:endParaRPr sz="22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2200"/>
              <a:buFont typeface="Noto Sans Symbols"/>
              <a:buNone/>
            </a:pPr>
            <a:r>
              <a:rPr lang="en-US" sz="2200" b="0" i="0" u="none" strike="noStrike" cap="none" dirty="0">
                <a:solidFill>
                  <a:schemeClr val="dk1"/>
                </a:solidFill>
                <a:latin typeface="Libre Franklin Medium"/>
                <a:ea typeface="Libre Franklin Medium"/>
                <a:cs typeface="Libre Franklin Medium"/>
                <a:sym typeface="Libre Franklin Medium"/>
              </a:rPr>
              <a:t>FFGC.org/SEEK for updates</a:t>
            </a:r>
            <a:endParaRPr dirty="0"/>
          </a:p>
        </p:txBody>
      </p:sp>
      <p:sp>
        <p:nvSpPr>
          <p:cNvPr id="287" name="Google Shape;287;p31"/>
          <p:cNvSpPr txBox="1"/>
          <p:nvPr/>
        </p:nvSpPr>
        <p:spPr>
          <a:xfrm>
            <a:off x="257175" y="6139636"/>
            <a:ext cx="846772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0" i="0" u="none" strike="noStrike" cap="none" dirty="0">
                <a:solidFill>
                  <a:schemeClr val="dk1"/>
                </a:solidFill>
                <a:latin typeface="Libre Franklin Medium"/>
                <a:ea typeface="Libre Franklin Medium"/>
                <a:cs typeface="Libre Franklin Medium"/>
                <a:sym typeface="Libre Franklin Medium"/>
              </a:rPr>
              <a:t>Email: SeekConferenceReg@gmail.com</a:t>
            </a:r>
            <a:endParaRPr sz="3200"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91"/>
        <p:cNvGrpSpPr/>
        <p:nvPr/>
      </p:nvGrpSpPr>
      <p:grpSpPr>
        <a:xfrm>
          <a:off x="0" y="0"/>
          <a:ext cx="0" cy="0"/>
          <a:chOff x="0" y="0"/>
          <a:chExt cx="0" cy="0"/>
        </a:xfrm>
      </p:grpSpPr>
      <p:sp>
        <p:nvSpPr>
          <p:cNvPr id="292" name="Google Shape;292;p32"/>
          <p:cNvSpPr txBox="1">
            <a:spLocks noGrp="1"/>
          </p:cNvSpPr>
          <p:nvPr>
            <p:ph type="body" idx="1"/>
          </p:nvPr>
        </p:nvSpPr>
        <p:spPr>
          <a:xfrm>
            <a:off x="457200" y="1257299"/>
            <a:ext cx="4267200" cy="47625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80"/>
              <a:buNone/>
            </a:pPr>
            <a:r>
              <a:rPr lang="en-US" dirty="0">
                <a:solidFill>
                  <a:schemeClr val="dk1"/>
                </a:solidFill>
              </a:rPr>
              <a:t>F.F.G.C. Scholarships </a:t>
            </a:r>
            <a:endParaRPr dirty="0"/>
          </a:p>
          <a:p>
            <a:pPr marL="0" lvl="0" indent="0" algn="l" rtl="0">
              <a:spcBef>
                <a:spcPts val="480"/>
              </a:spcBef>
              <a:spcAft>
                <a:spcPts val="0"/>
              </a:spcAft>
              <a:buSzPts val="1680"/>
              <a:buNone/>
            </a:pPr>
            <a:endParaRPr lang="en-US" dirty="0">
              <a:solidFill>
                <a:schemeClr val="dk1"/>
              </a:solidFill>
            </a:endParaRPr>
          </a:p>
          <a:p>
            <a:pPr marL="0" lvl="0" indent="0" algn="l" rtl="0">
              <a:spcBef>
                <a:spcPts val="480"/>
              </a:spcBef>
              <a:spcAft>
                <a:spcPts val="0"/>
              </a:spcAft>
              <a:buSzPts val="1680"/>
              <a:buNone/>
            </a:pPr>
            <a:endParaRPr dirty="0">
              <a:solidFill>
                <a:schemeClr val="dk1"/>
              </a:solidFill>
            </a:endParaRPr>
          </a:p>
          <a:p>
            <a:pPr marL="0" lvl="0" indent="0" algn="l" rtl="0">
              <a:spcBef>
                <a:spcPts val="480"/>
              </a:spcBef>
              <a:spcAft>
                <a:spcPts val="0"/>
              </a:spcAft>
              <a:buSzPts val="1680"/>
              <a:buNone/>
            </a:pPr>
            <a:r>
              <a:rPr lang="en-US" dirty="0">
                <a:solidFill>
                  <a:schemeClr val="dk1"/>
                </a:solidFill>
              </a:rPr>
              <a:t>Applications due 1 May.</a:t>
            </a:r>
            <a:endParaRPr dirty="0"/>
          </a:p>
          <a:p>
            <a:pPr marL="0" lvl="0" indent="0" algn="l" rtl="0">
              <a:spcBef>
                <a:spcPts val="480"/>
              </a:spcBef>
              <a:spcAft>
                <a:spcPts val="0"/>
              </a:spcAft>
              <a:buSzPts val="1680"/>
              <a:buNone/>
            </a:pPr>
            <a:r>
              <a:rPr lang="en-US" dirty="0">
                <a:solidFill>
                  <a:schemeClr val="dk1"/>
                </a:solidFill>
              </a:rPr>
              <a:t>DSGC Adv. Scholarships =2 given, $3,500 each</a:t>
            </a:r>
            <a:endParaRPr dirty="0"/>
          </a:p>
          <a:p>
            <a:pPr marL="0" lvl="0" indent="0" algn="l" rtl="0">
              <a:spcBef>
                <a:spcPts val="480"/>
              </a:spcBef>
              <a:spcAft>
                <a:spcPts val="0"/>
              </a:spcAft>
              <a:buSzPts val="1680"/>
              <a:buNone/>
            </a:pPr>
            <a:r>
              <a:rPr lang="en-US" dirty="0">
                <a:solidFill>
                  <a:schemeClr val="dk1"/>
                </a:solidFill>
              </a:rPr>
              <a:t>NGC Scholarships = 43 given, $4,000 each</a:t>
            </a:r>
            <a:endParaRPr dirty="0"/>
          </a:p>
          <a:p>
            <a:pPr marL="0" lvl="0" indent="0" algn="l" rtl="0">
              <a:spcBef>
                <a:spcPts val="480"/>
              </a:spcBef>
              <a:spcAft>
                <a:spcPts val="0"/>
              </a:spcAft>
              <a:buSzPts val="1680"/>
              <a:buNone/>
            </a:pPr>
            <a:r>
              <a:rPr lang="en-US" dirty="0">
                <a:solidFill>
                  <a:schemeClr val="dk1"/>
                </a:solidFill>
              </a:rPr>
              <a:t>NGC and DSGC applications due 1 February.</a:t>
            </a:r>
            <a:endParaRPr dirty="0"/>
          </a:p>
          <a:p>
            <a:pPr marL="0" lvl="0" indent="0" algn="l" rtl="0">
              <a:spcBef>
                <a:spcPts val="480"/>
              </a:spcBef>
              <a:spcAft>
                <a:spcPts val="0"/>
              </a:spcAft>
              <a:buSzPts val="1680"/>
              <a:buNone/>
            </a:pPr>
            <a:r>
              <a:rPr lang="en-US" dirty="0">
                <a:solidFill>
                  <a:schemeClr val="dk1"/>
                </a:solidFill>
              </a:rPr>
              <a:t>In-house and club scholarships!</a:t>
            </a:r>
            <a:endParaRPr dirty="0"/>
          </a:p>
        </p:txBody>
      </p:sp>
      <p:sp>
        <p:nvSpPr>
          <p:cNvPr id="293" name="Google Shape;293;p32"/>
          <p:cNvSpPr txBox="1"/>
          <p:nvPr/>
        </p:nvSpPr>
        <p:spPr>
          <a:xfrm>
            <a:off x="1066800" y="304800"/>
            <a:ext cx="6743699"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Libre Franklin Medium"/>
                <a:ea typeface="Libre Franklin Medium"/>
                <a:cs typeface="Libre Franklin Medium"/>
                <a:sym typeface="Libre Franklin Medium"/>
              </a:rPr>
              <a:t>SCHOLARSHIPS</a:t>
            </a:r>
            <a:endParaRPr sz="1800">
              <a:solidFill>
                <a:schemeClr val="dk1"/>
              </a:solidFill>
              <a:latin typeface="Arial"/>
              <a:ea typeface="Arial"/>
              <a:cs typeface="Arial"/>
              <a:sym typeface="Arial"/>
            </a:endParaRPr>
          </a:p>
        </p:txBody>
      </p:sp>
      <p:sp>
        <p:nvSpPr>
          <p:cNvPr id="294" name="Google Shape;294;p32"/>
          <p:cNvSpPr txBox="1"/>
          <p:nvPr/>
        </p:nvSpPr>
        <p:spPr>
          <a:xfrm>
            <a:off x="5532670" y="1074241"/>
            <a:ext cx="3060914" cy="6555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CONGRATULATIONS F.F.G.C.</a:t>
            </a:r>
            <a:endParaRPr dirty="0"/>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 SCHOLARSHIP RECIPIENTS</a:t>
            </a:r>
            <a:endParaRPr dirty="0"/>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2022-2023</a:t>
            </a:r>
            <a:endParaRPr dirty="0"/>
          </a:p>
          <a:p>
            <a:pPr marL="0" marR="0" lvl="0" indent="0" algn="l" rtl="0">
              <a:spcBef>
                <a:spcPts val="0"/>
              </a:spcBef>
              <a:spcAft>
                <a:spcPts val="0"/>
              </a:spcAft>
              <a:buNone/>
            </a:pPr>
            <a:endParaRPr sz="2000" dirty="0">
              <a:solidFill>
                <a:schemeClr val="dk1"/>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Ailee Odom</a:t>
            </a:r>
            <a:endParaRPr dirty="0"/>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Cassie </a:t>
            </a:r>
            <a:r>
              <a:rPr lang="en-US" sz="2000" dirty="0" err="1">
                <a:solidFill>
                  <a:schemeClr val="dk1"/>
                </a:solidFill>
                <a:latin typeface="Libre Franklin Medium"/>
                <a:ea typeface="Libre Franklin Medium"/>
                <a:cs typeface="Libre Franklin Medium"/>
                <a:sym typeface="Libre Franklin Medium"/>
              </a:rPr>
              <a:t>Valenti</a:t>
            </a:r>
            <a:endParaRPr sz="2000" dirty="0">
              <a:solidFill>
                <a:schemeClr val="dk1"/>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Caroline Gordon</a:t>
            </a:r>
            <a:endParaRPr dirty="0"/>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Miller Maddox</a:t>
            </a:r>
            <a:endParaRPr dirty="0"/>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Cayla Smith</a:t>
            </a:r>
            <a:endParaRPr dirty="0"/>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Madison Ryan</a:t>
            </a:r>
            <a:endParaRPr dirty="0"/>
          </a:p>
          <a:p>
            <a:pPr marL="0" marR="0" lvl="0" indent="0" algn="ctr" rtl="0">
              <a:spcBef>
                <a:spcPts val="0"/>
              </a:spcBef>
              <a:spcAft>
                <a:spcPts val="0"/>
              </a:spcAft>
              <a:buNone/>
            </a:pPr>
            <a:endParaRPr sz="2000" dirty="0">
              <a:solidFill>
                <a:schemeClr val="dk1"/>
              </a:solidFill>
              <a:latin typeface="Libre Franklin Medium"/>
              <a:ea typeface="Libre Franklin Medium"/>
              <a:cs typeface="Libre Franklin Medium"/>
              <a:sym typeface="Libre Franklin Medium"/>
            </a:endParaRPr>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FFGC Scholarship Chairman, </a:t>
            </a:r>
            <a:endParaRPr dirty="0"/>
          </a:p>
          <a:p>
            <a:pPr marL="0" marR="0" lvl="0" indent="0" algn="ctr" rtl="0">
              <a:spcBef>
                <a:spcPts val="0"/>
              </a:spcBef>
              <a:spcAft>
                <a:spcPts val="0"/>
              </a:spcAft>
              <a:buNone/>
            </a:pPr>
            <a:r>
              <a:rPr lang="en-US" sz="2000" dirty="0">
                <a:solidFill>
                  <a:schemeClr val="dk1"/>
                </a:solidFill>
                <a:latin typeface="Libre Franklin Medium"/>
                <a:ea typeface="Libre Franklin Medium"/>
                <a:cs typeface="Libre Franklin Medium"/>
                <a:sym typeface="Libre Franklin Medium"/>
              </a:rPr>
              <a:t>Helen Purvis</a:t>
            </a:r>
          </a:p>
          <a:p>
            <a:pPr marL="0" marR="0" lvl="0" indent="0" algn="ctr" rtl="0">
              <a:spcBef>
                <a:spcPts val="0"/>
              </a:spcBef>
              <a:spcAft>
                <a:spcPts val="0"/>
              </a:spcAft>
              <a:buNone/>
            </a:pPr>
            <a:r>
              <a:rPr lang="en-US" sz="2000" dirty="0">
                <a:solidFill>
                  <a:schemeClr val="dk1"/>
                </a:solidFill>
                <a:latin typeface="Libre Franklin Medium"/>
                <a:sym typeface="Libre Franklin Medium"/>
              </a:rPr>
              <a:t>NGC/DSGC Sch. </a:t>
            </a:r>
            <a:r>
              <a:rPr lang="en-US" sz="2000" dirty="0" err="1">
                <a:solidFill>
                  <a:schemeClr val="dk1"/>
                </a:solidFill>
                <a:latin typeface="Libre Franklin Medium"/>
                <a:sym typeface="Libre Franklin Medium"/>
              </a:rPr>
              <a:t>Chrm</a:t>
            </a:r>
            <a:r>
              <a:rPr lang="en-US" sz="2000" dirty="0">
                <a:solidFill>
                  <a:schemeClr val="dk1"/>
                </a:solidFill>
                <a:latin typeface="Libre Franklin Medium"/>
                <a:sym typeface="Libre Franklin Medium"/>
              </a:rPr>
              <a:t>., </a:t>
            </a:r>
          </a:p>
          <a:p>
            <a:pPr marL="0" marR="0" lvl="0" indent="0" algn="ctr" rtl="0">
              <a:spcBef>
                <a:spcPts val="0"/>
              </a:spcBef>
              <a:spcAft>
                <a:spcPts val="0"/>
              </a:spcAft>
              <a:buNone/>
            </a:pPr>
            <a:r>
              <a:rPr lang="en-US" sz="2000" dirty="0">
                <a:solidFill>
                  <a:schemeClr val="dk1"/>
                </a:solidFill>
                <a:latin typeface="Libre Franklin Medium"/>
                <a:sym typeface="Libre Franklin Medium"/>
              </a:rPr>
              <a:t>Mary Adams</a:t>
            </a:r>
            <a:endParaRPr dirty="0"/>
          </a:p>
          <a:p>
            <a:pPr marL="0" marR="0" lvl="0" indent="0" algn="l" rtl="0">
              <a:spcBef>
                <a:spcPts val="0"/>
              </a:spcBef>
              <a:spcAft>
                <a:spcPts val="0"/>
              </a:spcAft>
              <a:buNone/>
            </a:pPr>
            <a:endParaRPr sz="2000"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None/>
            </a:pPr>
            <a:endParaRPr sz="2000"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None/>
            </a:pPr>
            <a:endParaRPr sz="2000" dirty="0">
              <a:solidFill>
                <a:schemeClr val="dk1"/>
              </a:solidFill>
              <a:latin typeface="Libre Franklin Medium"/>
              <a:ea typeface="Libre Franklin Medium"/>
              <a:cs typeface="Libre Franklin Medium"/>
              <a:sym typeface="Libre Franklin Medium"/>
            </a:endParaRPr>
          </a:p>
        </p:txBody>
      </p:sp>
      <p:sp>
        <p:nvSpPr>
          <p:cNvPr id="295" name="Google Shape;295;p32"/>
          <p:cNvSpPr/>
          <p:nvPr/>
        </p:nvSpPr>
        <p:spPr>
          <a:xfrm>
            <a:off x="1066800" y="1676400"/>
            <a:ext cx="268535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chemeClr val="dk1"/>
                </a:solidFill>
                <a:latin typeface="Arial"/>
                <a:ea typeface="Arial"/>
                <a:cs typeface="Arial"/>
                <a:sym typeface="Arial"/>
              </a:rPr>
              <a:t>$30K/yr</a:t>
            </a:r>
            <a:endParaRPr sz="5400" b="1" cap="none">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p33"/>
          <p:cNvSpPr txBox="1"/>
          <p:nvPr/>
        </p:nvSpPr>
        <p:spPr>
          <a:xfrm>
            <a:off x="990600" y="152400"/>
            <a:ext cx="708660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Libre Franklin Medium"/>
                <a:ea typeface="Libre Franklin Medium"/>
                <a:cs typeface="Libre Franklin Medium"/>
                <a:sym typeface="Libre Franklin Medium"/>
              </a:rPr>
              <a:t>AILEE ODOM</a:t>
            </a:r>
            <a:endParaRPr/>
          </a:p>
        </p:txBody>
      </p:sp>
      <p:pic>
        <p:nvPicPr>
          <p:cNvPr id="2" name="Video">
            <a:hlinkClick r:id="" action="ppaction://media"/>
            <a:extLst>
              <a:ext uri="{FF2B5EF4-FFF2-40B4-BE49-F238E27FC236}">
                <a16:creationId xmlns:a16="http://schemas.microsoft.com/office/drawing/2014/main" id="{BEF4A28F-2B95-E596-F648-367CD33B6A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1450" y="1040821"/>
            <a:ext cx="8972550" cy="49504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305"/>
        <p:cNvGrpSpPr/>
        <p:nvPr/>
      </p:nvGrpSpPr>
      <p:grpSpPr>
        <a:xfrm>
          <a:off x="0" y="0"/>
          <a:ext cx="0" cy="0"/>
          <a:chOff x="0" y="0"/>
          <a:chExt cx="0" cy="0"/>
        </a:xfrm>
      </p:grpSpPr>
      <p:sp>
        <p:nvSpPr>
          <p:cNvPr id="306" name="Google Shape;306;p34"/>
          <p:cNvSpPr txBox="1">
            <a:spLocks noGrp="1"/>
          </p:cNvSpPr>
          <p:nvPr>
            <p:ph type="body" idx="1"/>
          </p:nvPr>
        </p:nvSpPr>
        <p:spPr>
          <a:xfrm>
            <a:off x="981075" y="1389063"/>
            <a:ext cx="6515100" cy="301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80"/>
              <a:buNone/>
            </a:pPr>
            <a:r>
              <a:rPr lang="en-US" b="1" dirty="0">
                <a:solidFill>
                  <a:schemeClr val="dk1"/>
                </a:solidFill>
              </a:rPr>
              <a:t>Flower Show Schools and Symposia (NGC/FFSJ))</a:t>
            </a:r>
            <a:endParaRPr dirty="0"/>
          </a:p>
          <a:p>
            <a:pPr marL="0" lvl="0" indent="0" algn="l" rtl="0">
              <a:spcBef>
                <a:spcPts val="480"/>
              </a:spcBef>
              <a:spcAft>
                <a:spcPts val="0"/>
              </a:spcAft>
              <a:buSzPts val="1680"/>
              <a:buNone/>
            </a:pPr>
            <a:r>
              <a:rPr lang="en-US" b="1" dirty="0">
                <a:solidFill>
                  <a:schemeClr val="dk1"/>
                </a:solidFill>
              </a:rPr>
              <a:t>Environmental Schools (NGC/Tri-Council)</a:t>
            </a:r>
            <a:endParaRPr dirty="0"/>
          </a:p>
          <a:p>
            <a:pPr marL="0" lvl="0" indent="0" algn="l" rtl="0">
              <a:spcBef>
                <a:spcPts val="480"/>
              </a:spcBef>
              <a:spcAft>
                <a:spcPts val="0"/>
              </a:spcAft>
              <a:buSzPts val="1680"/>
              <a:buNone/>
            </a:pPr>
            <a:r>
              <a:rPr lang="en-US" b="1" dirty="0">
                <a:solidFill>
                  <a:schemeClr val="dk1"/>
                </a:solidFill>
              </a:rPr>
              <a:t>Gardening Schools (NGC/Tri-Council)</a:t>
            </a:r>
            <a:endParaRPr dirty="0"/>
          </a:p>
          <a:p>
            <a:pPr marL="0" lvl="0" indent="0" algn="l" rtl="0">
              <a:spcBef>
                <a:spcPts val="480"/>
              </a:spcBef>
              <a:spcAft>
                <a:spcPts val="0"/>
              </a:spcAft>
              <a:buSzPts val="1680"/>
              <a:buNone/>
            </a:pPr>
            <a:r>
              <a:rPr lang="en-US" b="1" dirty="0">
                <a:solidFill>
                  <a:schemeClr val="dk1"/>
                </a:solidFill>
              </a:rPr>
              <a:t>Landscape Design Schools (NGC/</a:t>
            </a:r>
            <a:endParaRPr dirty="0"/>
          </a:p>
          <a:p>
            <a:pPr marL="0" lvl="0" indent="0" algn="l" rtl="0">
              <a:spcBef>
                <a:spcPts val="480"/>
              </a:spcBef>
              <a:spcAft>
                <a:spcPts val="0"/>
              </a:spcAft>
              <a:buSzPts val="1680"/>
              <a:buNone/>
            </a:pPr>
            <a:r>
              <a:rPr lang="en-US" b="1" dirty="0">
                <a:solidFill>
                  <a:schemeClr val="dk1"/>
                </a:solidFill>
              </a:rPr>
              <a:t>	Tri-Council)</a:t>
            </a:r>
            <a:endParaRPr dirty="0"/>
          </a:p>
          <a:p>
            <a:pPr marL="257175" lvl="0" indent="-150495" algn="l" rtl="0">
              <a:spcBef>
                <a:spcPts val="480"/>
              </a:spcBef>
              <a:spcAft>
                <a:spcPts val="0"/>
              </a:spcAft>
              <a:buSzPts val="1680"/>
              <a:buNone/>
            </a:pPr>
            <a:endParaRPr dirty="0"/>
          </a:p>
        </p:txBody>
      </p:sp>
      <p:pic>
        <p:nvPicPr>
          <p:cNvPr id="307" name="Google Shape;307;p34"/>
          <p:cNvPicPr preferRelativeResize="0"/>
          <p:nvPr/>
        </p:nvPicPr>
        <p:blipFill rotWithShape="1">
          <a:blip r:embed="rId3">
            <a:alphaModFix/>
          </a:blip>
          <a:srcRect/>
          <a:stretch/>
        </p:blipFill>
        <p:spPr>
          <a:xfrm>
            <a:off x="1143000" y="4487863"/>
            <a:ext cx="2168525" cy="1627187"/>
          </a:xfrm>
          <a:prstGeom prst="rect">
            <a:avLst/>
          </a:prstGeom>
          <a:noFill/>
          <a:ln>
            <a:noFill/>
          </a:ln>
        </p:spPr>
      </p:pic>
      <p:pic>
        <p:nvPicPr>
          <p:cNvPr id="308" name="Google Shape;308;p34"/>
          <p:cNvPicPr preferRelativeResize="0"/>
          <p:nvPr/>
        </p:nvPicPr>
        <p:blipFill rotWithShape="1">
          <a:blip r:embed="rId4">
            <a:alphaModFix/>
          </a:blip>
          <a:srcRect/>
          <a:stretch/>
        </p:blipFill>
        <p:spPr>
          <a:xfrm>
            <a:off x="3733800" y="4408488"/>
            <a:ext cx="2062163" cy="1706562"/>
          </a:xfrm>
          <a:prstGeom prst="rect">
            <a:avLst/>
          </a:prstGeom>
          <a:noFill/>
          <a:ln>
            <a:noFill/>
          </a:ln>
        </p:spPr>
      </p:pic>
      <p:pic>
        <p:nvPicPr>
          <p:cNvPr id="309" name="Google Shape;309;p34"/>
          <p:cNvPicPr preferRelativeResize="0"/>
          <p:nvPr/>
        </p:nvPicPr>
        <p:blipFill rotWithShape="1">
          <a:blip r:embed="rId5">
            <a:alphaModFix/>
          </a:blip>
          <a:srcRect l="25555" t="6667" r="36713" b="8888"/>
          <a:stretch/>
        </p:blipFill>
        <p:spPr>
          <a:xfrm>
            <a:off x="6324600" y="3098800"/>
            <a:ext cx="2094405" cy="3016250"/>
          </a:xfrm>
          <a:prstGeom prst="rect">
            <a:avLst/>
          </a:prstGeom>
          <a:noFill/>
          <a:ln>
            <a:noFill/>
          </a:ln>
        </p:spPr>
      </p:pic>
      <p:sp>
        <p:nvSpPr>
          <p:cNvPr id="310" name="Google Shape;310;p34"/>
          <p:cNvSpPr txBox="1"/>
          <p:nvPr/>
        </p:nvSpPr>
        <p:spPr>
          <a:xfrm>
            <a:off x="857250" y="285701"/>
            <a:ext cx="744855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Libre Franklin Medium"/>
                <a:ea typeface="Libre Franklin Medium"/>
                <a:cs typeface="Libre Franklin Medium"/>
                <a:sym typeface="Libre Franklin Medium"/>
              </a:rPr>
              <a:t>EDUCATIONAL OPPORTUNITIES</a:t>
            </a:r>
            <a:endParaRPr sz="11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14"/>
        <p:cNvGrpSpPr/>
        <p:nvPr/>
      </p:nvGrpSpPr>
      <p:grpSpPr>
        <a:xfrm>
          <a:off x="0" y="0"/>
          <a:ext cx="0" cy="0"/>
          <a:chOff x="0" y="0"/>
          <a:chExt cx="0" cy="0"/>
        </a:xfrm>
      </p:grpSpPr>
      <p:sp>
        <p:nvSpPr>
          <p:cNvPr id="315" name="Google Shape;315;p35"/>
          <p:cNvSpPr txBox="1">
            <a:spLocks noGrp="1"/>
          </p:cNvSpPr>
          <p:nvPr>
            <p:ph type="body" idx="1"/>
          </p:nvPr>
        </p:nvSpPr>
        <p:spPr>
          <a:xfrm>
            <a:off x="628650" y="1352550"/>
            <a:ext cx="6743700" cy="2857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sz="2000" b="1" dirty="0">
                <a:solidFill>
                  <a:schemeClr val="dk1"/>
                </a:solidFill>
              </a:rPr>
              <a:t>Floral Design Study Series (FFGC)</a:t>
            </a:r>
            <a:endParaRPr dirty="0"/>
          </a:p>
          <a:p>
            <a:pPr marL="0" lvl="0" indent="0" algn="l" rtl="0">
              <a:spcBef>
                <a:spcPts val="400"/>
              </a:spcBef>
              <a:spcAft>
                <a:spcPts val="0"/>
              </a:spcAft>
              <a:buSzPts val="1400"/>
              <a:buNone/>
            </a:pPr>
            <a:r>
              <a:rPr lang="en-US" sz="2000" b="1" dirty="0">
                <a:solidFill>
                  <a:schemeClr val="dk1"/>
                </a:solidFill>
              </a:rPr>
              <a:t>“Digging It” Horticulture Study Series (FFGC)</a:t>
            </a:r>
            <a:endParaRPr dirty="0"/>
          </a:p>
          <a:p>
            <a:pPr marL="0" lvl="0" indent="0" algn="l" rtl="0">
              <a:spcBef>
                <a:spcPts val="400"/>
              </a:spcBef>
              <a:spcAft>
                <a:spcPts val="0"/>
              </a:spcAft>
              <a:buSzPts val="1400"/>
              <a:buNone/>
            </a:pPr>
            <a:r>
              <a:rPr lang="en-US" sz="2000" b="1" dirty="0">
                <a:solidFill>
                  <a:schemeClr val="dk1"/>
                </a:solidFill>
              </a:rPr>
              <a:t>“Fun with Flowers” (FFGC)</a:t>
            </a:r>
            <a:endParaRPr dirty="0"/>
          </a:p>
          <a:p>
            <a:pPr marL="0" lvl="0" indent="0" algn="l" rtl="0">
              <a:spcBef>
                <a:spcPts val="400"/>
              </a:spcBef>
              <a:spcAft>
                <a:spcPts val="0"/>
              </a:spcAft>
              <a:buSzPts val="1400"/>
              <a:buNone/>
            </a:pPr>
            <a:r>
              <a:rPr lang="en-US" sz="2000" b="1" dirty="0">
                <a:solidFill>
                  <a:schemeClr val="dk1"/>
                </a:solidFill>
              </a:rPr>
              <a:t>Short Courses (FFGC):</a:t>
            </a:r>
            <a:endParaRPr dirty="0"/>
          </a:p>
          <a:p>
            <a:pPr marL="557213" lvl="1" indent="-214312" algn="l" rtl="0">
              <a:spcBef>
                <a:spcPts val="400"/>
              </a:spcBef>
              <a:spcAft>
                <a:spcPts val="0"/>
              </a:spcAft>
              <a:buSzPts val="1400"/>
              <a:buChar char="🞤"/>
            </a:pPr>
            <a:r>
              <a:rPr lang="en-US" sz="2000" b="1" dirty="0">
                <a:solidFill>
                  <a:schemeClr val="dk1"/>
                </a:solidFill>
              </a:rPr>
              <a:t>Tropical Short Course: Wellington, 25-26 January 2024 </a:t>
            </a:r>
            <a:endParaRPr dirty="0"/>
          </a:p>
          <a:p>
            <a:pPr marL="557213" lvl="1" indent="-214312" algn="l" rtl="0">
              <a:spcBef>
                <a:spcPts val="400"/>
              </a:spcBef>
              <a:spcAft>
                <a:spcPts val="0"/>
              </a:spcAft>
              <a:buSzPts val="1400"/>
              <a:buChar char="🞤"/>
            </a:pPr>
            <a:r>
              <a:rPr lang="en-US" sz="2000" b="1" dirty="0">
                <a:solidFill>
                  <a:schemeClr val="dk1"/>
                </a:solidFill>
              </a:rPr>
              <a:t>UF/FFGC Short Course: Gainesville, 3-4 June 2024</a:t>
            </a:r>
            <a:endParaRPr dirty="0"/>
          </a:p>
          <a:p>
            <a:pPr marL="557213" lvl="1" indent="-214312" algn="l" rtl="0">
              <a:spcBef>
                <a:spcPts val="400"/>
              </a:spcBef>
              <a:spcAft>
                <a:spcPts val="0"/>
              </a:spcAft>
              <a:buSzPts val="1400"/>
              <a:buChar char="🞤"/>
            </a:pPr>
            <a:r>
              <a:rPr lang="en-US" sz="2000" b="1" dirty="0">
                <a:solidFill>
                  <a:schemeClr val="dk1"/>
                </a:solidFill>
              </a:rPr>
              <a:t>Short Course North: Milton</a:t>
            </a:r>
            <a:endParaRPr dirty="0"/>
          </a:p>
          <a:p>
            <a:pPr marL="857250" lvl="2" indent="-171450" algn="l" rtl="0">
              <a:spcBef>
                <a:spcPts val="340"/>
              </a:spcBef>
              <a:spcAft>
                <a:spcPts val="0"/>
              </a:spcAft>
              <a:buSzPts val="1190"/>
              <a:buChar char="🞫"/>
            </a:pPr>
            <a:r>
              <a:rPr lang="en-US" sz="1700" b="1" dirty="0">
                <a:solidFill>
                  <a:schemeClr val="dk1"/>
                </a:solidFill>
              </a:rPr>
              <a:t>8-9 August 2024</a:t>
            </a:r>
            <a:endParaRPr dirty="0"/>
          </a:p>
          <a:p>
            <a:pPr marL="557213" lvl="1" indent="-214312" algn="l" rtl="0">
              <a:spcBef>
                <a:spcPts val="400"/>
              </a:spcBef>
              <a:spcAft>
                <a:spcPts val="0"/>
              </a:spcAft>
              <a:buSzPts val="1400"/>
              <a:buChar char="🞤"/>
            </a:pPr>
            <a:r>
              <a:rPr lang="en-US" sz="2000" b="1" dirty="0">
                <a:solidFill>
                  <a:schemeClr val="dk1"/>
                </a:solidFill>
              </a:rPr>
              <a:t>Wekiva Volunteer Training: </a:t>
            </a:r>
            <a:endParaRPr dirty="0"/>
          </a:p>
          <a:p>
            <a:pPr marL="857250" lvl="2" indent="-171450" algn="l" rtl="0">
              <a:spcBef>
                <a:spcPts val="340"/>
              </a:spcBef>
              <a:spcAft>
                <a:spcPts val="0"/>
              </a:spcAft>
              <a:buSzPts val="1190"/>
              <a:buChar char="🞫"/>
            </a:pPr>
            <a:r>
              <a:rPr lang="en-US" sz="1700" b="1" dirty="0">
                <a:solidFill>
                  <a:schemeClr val="dk1"/>
                </a:solidFill>
              </a:rPr>
              <a:t>Apopka, 10-12 February 2024</a:t>
            </a:r>
            <a:endParaRPr dirty="0"/>
          </a:p>
        </p:txBody>
      </p:sp>
      <p:pic>
        <p:nvPicPr>
          <p:cNvPr id="316" name="Google Shape;316;p35"/>
          <p:cNvPicPr preferRelativeResize="0"/>
          <p:nvPr/>
        </p:nvPicPr>
        <p:blipFill rotWithShape="1">
          <a:blip r:embed="rId3">
            <a:alphaModFix/>
          </a:blip>
          <a:srcRect t="21428"/>
          <a:stretch/>
        </p:blipFill>
        <p:spPr>
          <a:xfrm>
            <a:off x="5591174" y="3828474"/>
            <a:ext cx="3476625" cy="3029526"/>
          </a:xfrm>
          <a:prstGeom prst="rect">
            <a:avLst/>
          </a:prstGeom>
          <a:noFill/>
          <a:ln>
            <a:noFill/>
          </a:ln>
        </p:spPr>
      </p:pic>
      <p:sp>
        <p:nvSpPr>
          <p:cNvPr id="317" name="Google Shape;317;p35"/>
          <p:cNvSpPr txBox="1"/>
          <p:nvPr/>
        </p:nvSpPr>
        <p:spPr>
          <a:xfrm>
            <a:off x="628650" y="272475"/>
            <a:ext cx="782955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chemeClr val="dk1"/>
                </a:solidFill>
                <a:latin typeface="Libre Franklin Medium"/>
                <a:ea typeface="Libre Franklin Medium"/>
                <a:cs typeface="Libre Franklin Medium"/>
                <a:sym typeface="Libre Franklin Medium"/>
              </a:rPr>
              <a:t>FFGC EDUCATIONAL OPPORTUNITIES</a:t>
            </a:r>
            <a:endParaRPr dirty="0"/>
          </a:p>
        </p:txBody>
      </p:sp>
    </p:spTree>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22"/>
        <p:cNvGrpSpPr/>
        <p:nvPr/>
      </p:nvGrpSpPr>
      <p:grpSpPr>
        <a:xfrm>
          <a:off x="0" y="0"/>
          <a:ext cx="0" cy="0"/>
          <a:chOff x="0" y="0"/>
          <a:chExt cx="0" cy="0"/>
        </a:xfrm>
      </p:grpSpPr>
      <p:pic>
        <p:nvPicPr>
          <p:cNvPr id="323" name="Google Shape;323;p36"/>
          <p:cNvPicPr preferRelativeResize="0"/>
          <p:nvPr/>
        </p:nvPicPr>
        <p:blipFill rotWithShape="1">
          <a:blip r:embed="rId3">
            <a:alphaModFix/>
          </a:blip>
          <a:srcRect/>
          <a:stretch/>
        </p:blipFill>
        <p:spPr>
          <a:xfrm>
            <a:off x="-152400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28"/>
        <p:cNvGrpSpPr/>
        <p:nvPr/>
      </p:nvGrpSpPr>
      <p:grpSpPr>
        <a:xfrm>
          <a:off x="0" y="0"/>
          <a:ext cx="0" cy="0"/>
          <a:chOff x="0" y="0"/>
          <a:chExt cx="0" cy="0"/>
        </a:xfrm>
      </p:grpSpPr>
      <p:pic>
        <p:nvPicPr>
          <p:cNvPr id="329" name="Google Shape;329;p37"/>
          <p:cNvPicPr preferRelativeResize="0"/>
          <p:nvPr/>
        </p:nvPicPr>
        <p:blipFill rotWithShape="1">
          <a:blip r:embed="rId3">
            <a:alphaModFix/>
          </a:blip>
          <a:srcRect/>
          <a:stretch/>
        </p:blipFill>
        <p:spPr>
          <a:xfrm>
            <a:off x="0" y="-76200"/>
            <a:ext cx="9318625" cy="70469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334"/>
        <p:cNvGrpSpPr/>
        <p:nvPr/>
      </p:nvGrpSpPr>
      <p:grpSpPr>
        <a:xfrm>
          <a:off x="0" y="0"/>
          <a:ext cx="0" cy="0"/>
          <a:chOff x="0" y="0"/>
          <a:chExt cx="0" cy="0"/>
        </a:xfrm>
      </p:grpSpPr>
      <p:pic>
        <p:nvPicPr>
          <p:cNvPr id="335" name="Google Shape;335;p38"/>
          <p:cNvPicPr preferRelativeResize="0"/>
          <p:nvPr/>
        </p:nvPicPr>
        <p:blipFill rotWithShape="1">
          <a:blip r:embed="rId3">
            <a:alphaModFix/>
          </a:blip>
          <a:srcRect l="4566" r="8035"/>
          <a:stretch/>
        </p:blipFill>
        <p:spPr>
          <a:xfrm>
            <a:off x="0" y="-34925"/>
            <a:ext cx="9032875" cy="2701925"/>
          </a:xfrm>
          <a:prstGeom prst="rect">
            <a:avLst/>
          </a:prstGeom>
          <a:noFill/>
          <a:ln>
            <a:noFill/>
          </a:ln>
        </p:spPr>
      </p:pic>
      <p:pic>
        <p:nvPicPr>
          <p:cNvPr id="336" name="Google Shape;336;p38"/>
          <p:cNvPicPr preferRelativeResize="0"/>
          <p:nvPr/>
        </p:nvPicPr>
        <p:blipFill rotWithShape="1">
          <a:blip r:embed="rId4">
            <a:alphaModFix/>
          </a:blip>
          <a:srcRect l="19833" r="17953" b="5154"/>
          <a:stretch/>
        </p:blipFill>
        <p:spPr>
          <a:xfrm>
            <a:off x="5791200" y="2811463"/>
            <a:ext cx="3070225" cy="4016375"/>
          </a:xfrm>
          <a:prstGeom prst="rect">
            <a:avLst/>
          </a:prstGeom>
          <a:noFill/>
          <a:ln>
            <a:noFill/>
          </a:ln>
        </p:spPr>
      </p:pic>
      <p:pic>
        <p:nvPicPr>
          <p:cNvPr id="337" name="Google Shape;337;p38" descr="The Best Christmas Markets in Europe - Photos - Condé Nast Traveler"/>
          <p:cNvPicPr preferRelativeResize="0"/>
          <p:nvPr/>
        </p:nvPicPr>
        <p:blipFill rotWithShape="1">
          <a:blip r:embed="rId5">
            <a:alphaModFix/>
          </a:blip>
          <a:srcRect/>
          <a:stretch/>
        </p:blipFill>
        <p:spPr>
          <a:xfrm>
            <a:off x="3124200" y="4741863"/>
            <a:ext cx="2551113" cy="1914525"/>
          </a:xfrm>
          <a:prstGeom prst="rect">
            <a:avLst/>
          </a:prstGeom>
          <a:noFill/>
          <a:ln>
            <a:noFill/>
          </a:ln>
        </p:spPr>
      </p:pic>
      <p:pic>
        <p:nvPicPr>
          <p:cNvPr id="338" name="Google Shape;338;p38" descr="23 Photos from Christmas Markets in Europe"/>
          <p:cNvPicPr preferRelativeResize="0"/>
          <p:nvPr/>
        </p:nvPicPr>
        <p:blipFill rotWithShape="1">
          <a:blip r:embed="rId6">
            <a:alphaModFix/>
          </a:blip>
          <a:srcRect/>
          <a:stretch/>
        </p:blipFill>
        <p:spPr>
          <a:xfrm>
            <a:off x="457200" y="4819650"/>
            <a:ext cx="2457450" cy="1843088"/>
          </a:xfrm>
          <a:prstGeom prst="rect">
            <a:avLst/>
          </a:prstGeom>
          <a:noFill/>
          <a:ln>
            <a:noFill/>
          </a:ln>
        </p:spPr>
      </p:pic>
      <p:pic>
        <p:nvPicPr>
          <p:cNvPr id="339" name="Google Shape;339;p38"/>
          <p:cNvPicPr preferRelativeResize="0">
            <a:picLocks noGrp="1"/>
          </p:cNvPicPr>
          <p:nvPr>
            <p:ph type="body" idx="1"/>
          </p:nvPr>
        </p:nvPicPr>
        <p:blipFill rotWithShape="1">
          <a:blip r:embed="rId7">
            <a:alphaModFix/>
          </a:blip>
          <a:srcRect/>
          <a:stretch/>
        </p:blipFill>
        <p:spPr>
          <a:xfrm>
            <a:off x="1627188" y="2792413"/>
            <a:ext cx="2725737" cy="16589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pic>
        <p:nvPicPr>
          <p:cNvPr id="345" name="Google Shape;345;p39"/>
          <p:cNvPicPr preferRelativeResize="0"/>
          <p:nvPr/>
        </p:nvPicPr>
        <p:blipFill rotWithShape="1">
          <a:blip r:embed="rId3">
            <a:alphaModFix/>
          </a:blip>
          <a:srcRect/>
          <a:stretch/>
        </p:blipFill>
        <p:spPr>
          <a:xfrm>
            <a:off x="11113" y="-9525"/>
            <a:ext cx="9132887" cy="5114925"/>
          </a:xfrm>
          <a:prstGeom prst="rect">
            <a:avLst/>
          </a:prstGeom>
          <a:noFill/>
          <a:ln>
            <a:noFill/>
          </a:ln>
        </p:spPr>
      </p:pic>
      <p:sp>
        <p:nvSpPr>
          <p:cNvPr id="346" name="Google Shape;346;p39"/>
          <p:cNvSpPr txBox="1"/>
          <p:nvPr/>
        </p:nvSpPr>
        <p:spPr>
          <a:xfrm>
            <a:off x="685800" y="5103813"/>
            <a:ext cx="7772400" cy="1200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Libre Franklin Medium"/>
                <a:ea typeface="Libre Franklin Medium"/>
                <a:cs typeface="Libre Franklin Medium"/>
                <a:sym typeface="Libre Franklin Medium"/>
              </a:rPr>
              <a:t>FEBRUARY 2027</a:t>
            </a:r>
            <a:endParaRPr/>
          </a:p>
          <a:p>
            <a:pPr marL="0" marR="0" lvl="0" indent="0" algn="l" rtl="0">
              <a:spcBef>
                <a:spcPts val="0"/>
              </a:spcBef>
              <a:spcAft>
                <a:spcPts val="0"/>
              </a:spcAft>
              <a:buNone/>
            </a:pPr>
            <a:r>
              <a:rPr lang="en-US" sz="3600">
                <a:solidFill>
                  <a:schemeClr val="dk1"/>
                </a:solidFill>
                <a:latin typeface="Libre Franklin Medium"/>
                <a:ea typeface="Libre Franklin Medium"/>
                <a:cs typeface="Libre Franklin Medium"/>
                <a:sym typeface="Libre Franklin Medium"/>
              </a:rPr>
              <a:t>Sign up to learn more later on.</a:t>
            </a:r>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1"/>
        <p:cNvGrpSpPr/>
        <p:nvPr/>
      </p:nvGrpSpPr>
      <p:grpSpPr>
        <a:xfrm>
          <a:off x="0" y="0"/>
          <a:ext cx="0" cy="0"/>
          <a:chOff x="0" y="0"/>
          <a:chExt cx="0" cy="0"/>
        </a:xfrm>
      </p:grpSpPr>
      <p:graphicFrame>
        <p:nvGraphicFramePr>
          <p:cNvPr id="62" name="Google Shape;62;p4"/>
          <p:cNvGraphicFramePr/>
          <p:nvPr>
            <p:extLst>
              <p:ext uri="{D42A27DB-BD31-4B8C-83A1-F6EECF244321}">
                <p14:modId xmlns:p14="http://schemas.microsoft.com/office/powerpoint/2010/main" val="3618543484"/>
              </p:ext>
            </p:extLst>
          </p:nvPr>
        </p:nvGraphicFramePr>
        <p:xfrm>
          <a:off x="6748654" y="1131888"/>
          <a:ext cx="3754477" cy="5197776"/>
        </p:xfrm>
        <a:graphic>
          <a:graphicData uri="http://schemas.openxmlformats.org/presentationml/2006/ole">
            <mc:AlternateContent xmlns:mc="http://schemas.openxmlformats.org/markup-compatibility/2006">
              <mc:Choice xmlns:v="urn:schemas-microsoft-com:vml" Requires="v">
                <p:oleObj r:id="rId3" imgW="4229100" imgH="4576763" progId="Acrobat.Document.DC">
                  <p:embed/>
                </p:oleObj>
              </mc:Choice>
              <mc:Fallback>
                <p:oleObj r:id="rId3" imgW="4229100" imgH="4576763" progId="Acrobat.Document.DC">
                  <p:embed/>
                  <p:pic>
                    <p:nvPicPr>
                      <p:cNvPr id="62" name="Google Shape;62;p4"/>
                      <p:cNvPicPr preferRelativeResize="0"/>
                      <p:nvPr/>
                    </p:nvPicPr>
                    <p:blipFill rotWithShape="1">
                      <a:blip r:embed="rId4">
                        <a:alphaModFix/>
                      </a:blip>
                      <a:srcRect/>
                      <a:stretch/>
                    </p:blipFill>
                    <p:spPr>
                      <a:xfrm>
                        <a:off x="6748654" y="1131888"/>
                        <a:ext cx="3754477" cy="5197776"/>
                      </a:xfrm>
                      <a:prstGeom prst="rect">
                        <a:avLst/>
                      </a:prstGeom>
                      <a:noFill/>
                      <a:ln>
                        <a:noFill/>
                      </a:ln>
                    </p:spPr>
                  </p:pic>
                </p:oleObj>
              </mc:Fallback>
            </mc:AlternateContent>
          </a:graphicData>
        </a:graphic>
      </p:graphicFrame>
      <p:sp>
        <p:nvSpPr>
          <p:cNvPr id="64" name="Google Shape;64;p4"/>
          <p:cNvSpPr txBox="1"/>
          <p:nvPr/>
        </p:nvSpPr>
        <p:spPr>
          <a:xfrm>
            <a:off x="838200" y="457200"/>
            <a:ext cx="7239000" cy="769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dk1"/>
                </a:solidFill>
                <a:latin typeface="Libre Franklin"/>
                <a:ea typeface="Libre Franklin"/>
                <a:cs typeface="Libre Franklin"/>
                <a:sym typeface="Libre Franklin"/>
              </a:rPr>
              <a:t>FFGC SONG</a:t>
            </a:r>
            <a:endParaRPr dirty="0"/>
          </a:p>
        </p:txBody>
      </p:sp>
      <p:pic>
        <p:nvPicPr>
          <p:cNvPr id="8" name="Picture 7" descr="A white sheet music with notes&#10;&#10;Description automatically generated">
            <a:extLst>
              <a:ext uri="{FF2B5EF4-FFF2-40B4-BE49-F238E27FC236}">
                <a16:creationId xmlns:a16="http://schemas.microsoft.com/office/drawing/2014/main" id="{7F175170-8EF4-E95B-C88E-8BFC54CA841F}"/>
              </a:ext>
            </a:extLst>
          </p:cNvPr>
          <p:cNvPicPr>
            <a:picLocks noChangeAspect="1"/>
          </p:cNvPicPr>
          <p:nvPr/>
        </p:nvPicPr>
        <p:blipFill>
          <a:blip r:embed="rId5"/>
          <a:stretch>
            <a:fillRect/>
          </a:stretch>
        </p:blipFill>
        <p:spPr>
          <a:xfrm>
            <a:off x="165682" y="1452854"/>
            <a:ext cx="6391669" cy="4876810"/>
          </a:xfrm>
          <a:prstGeom prst="rect">
            <a:avLst/>
          </a:prstGeom>
        </p:spPr>
      </p:pic>
    </p:spTree>
  </p:cSld>
  <p:clrMapOvr>
    <a:masterClrMapping/>
  </p:clrMapOvr>
  <p:transition spd="slow">
    <p:wheel spokes="1"/>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351"/>
        <p:cNvGrpSpPr/>
        <p:nvPr/>
      </p:nvGrpSpPr>
      <p:grpSpPr>
        <a:xfrm>
          <a:off x="0" y="0"/>
          <a:ext cx="0" cy="0"/>
          <a:chOff x="0" y="0"/>
          <a:chExt cx="0" cy="0"/>
        </a:xfrm>
      </p:grpSpPr>
      <p:pic>
        <p:nvPicPr>
          <p:cNvPr id="352" name="Google Shape;352;p40" descr="A qr code with text&#10;&#10;Description automatically generated"/>
          <p:cNvPicPr preferRelativeResize="0">
            <a:picLocks noGrp="1"/>
          </p:cNvPicPr>
          <p:nvPr>
            <p:ph type="body" idx="1"/>
          </p:nvPr>
        </p:nvPicPr>
        <p:blipFill rotWithShape="1">
          <a:blip r:embed="rId3">
            <a:alphaModFix/>
          </a:blip>
          <a:srcRect/>
          <a:stretch/>
        </p:blipFill>
        <p:spPr>
          <a:xfrm>
            <a:off x="6704013" y="4503738"/>
            <a:ext cx="2363787" cy="2354262"/>
          </a:xfrm>
          <a:prstGeom prst="rect">
            <a:avLst/>
          </a:prstGeom>
          <a:noFill/>
          <a:ln>
            <a:noFill/>
          </a:ln>
        </p:spPr>
      </p:pic>
      <p:grpSp>
        <p:nvGrpSpPr>
          <p:cNvPr id="353" name="Google Shape;353;p40"/>
          <p:cNvGrpSpPr/>
          <p:nvPr/>
        </p:nvGrpSpPr>
        <p:grpSpPr>
          <a:xfrm>
            <a:off x="9525" y="-117475"/>
            <a:ext cx="9058275" cy="1565275"/>
            <a:chOff x="1143000" y="1504410"/>
            <a:chExt cx="6858000" cy="1147954"/>
          </a:xfrm>
        </p:grpSpPr>
        <p:pic>
          <p:nvPicPr>
            <p:cNvPr id="354" name="Google Shape;354;p40"/>
            <p:cNvPicPr preferRelativeResize="0"/>
            <p:nvPr/>
          </p:nvPicPr>
          <p:blipFill rotWithShape="1">
            <a:blip r:embed="rId4">
              <a:alphaModFix/>
            </a:blip>
            <a:srcRect/>
            <a:stretch/>
          </p:blipFill>
          <p:spPr>
            <a:xfrm>
              <a:off x="1143000" y="1504410"/>
              <a:ext cx="6858000" cy="1147954"/>
            </a:xfrm>
            <a:prstGeom prst="rect">
              <a:avLst/>
            </a:prstGeom>
            <a:noFill/>
            <a:ln>
              <a:noFill/>
            </a:ln>
          </p:spPr>
        </p:pic>
        <p:pic>
          <p:nvPicPr>
            <p:cNvPr id="355" name="Google Shape;355;p40"/>
            <p:cNvPicPr preferRelativeResize="0"/>
            <p:nvPr/>
          </p:nvPicPr>
          <p:blipFill rotWithShape="1">
            <a:blip r:embed="rId4">
              <a:alphaModFix/>
            </a:blip>
            <a:srcRect l="32327" t="31331" r="32672" b="17682"/>
            <a:stretch/>
          </p:blipFill>
          <p:spPr>
            <a:xfrm>
              <a:off x="2794983" y="1785737"/>
              <a:ext cx="3554034" cy="866625"/>
            </a:xfrm>
            <a:prstGeom prst="rect">
              <a:avLst/>
            </a:prstGeom>
            <a:noFill/>
            <a:ln>
              <a:noFill/>
            </a:ln>
          </p:spPr>
        </p:pic>
      </p:grpSp>
      <p:pic>
        <p:nvPicPr>
          <p:cNvPr id="356" name="Google Shape;356;p40"/>
          <p:cNvPicPr preferRelativeResize="0"/>
          <p:nvPr/>
        </p:nvPicPr>
        <p:blipFill rotWithShape="1">
          <a:blip r:embed="rId5">
            <a:alphaModFix/>
          </a:blip>
          <a:srcRect t="2811" b="54071"/>
          <a:stretch/>
        </p:blipFill>
        <p:spPr>
          <a:xfrm>
            <a:off x="76200" y="5181600"/>
            <a:ext cx="6294438" cy="1692275"/>
          </a:xfrm>
          <a:prstGeom prst="rect">
            <a:avLst/>
          </a:prstGeom>
          <a:noFill/>
          <a:ln>
            <a:noFill/>
          </a:ln>
        </p:spPr>
      </p:pic>
      <p:pic>
        <p:nvPicPr>
          <p:cNvPr id="357" name="Google Shape;357;p40" descr="Email with solid fill"/>
          <p:cNvPicPr preferRelativeResize="0"/>
          <p:nvPr/>
        </p:nvPicPr>
        <p:blipFill rotWithShape="1">
          <a:blip r:embed="rId6">
            <a:alphaModFix/>
          </a:blip>
          <a:srcRect/>
          <a:stretch/>
        </p:blipFill>
        <p:spPr>
          <a:xfrm>
            <a:off x="901700" y="2746375"/>
            <a:ext cx="593725" cy="595313"/>
          </a:xfrm>
          <a:prstGeom prst="rect">
            <a:avLst/>
          </a:prstGeom>
          <a:noFill/>
          <a:ln>
            <a:noFill/>
          </a:ln>
        </p:spPr>
      </p:pic>
      <p:pic>
        <p:nvPicPr>
          <p:cNvPr id="358" name="Google Shape;358;p40" descr="Speaker phone with solid fill"/>
          <p:cNvPicPr preferRelativeResize="0"/>
          <p:nvPr/>
        </p:nvPicPr>
        <p:blipFill rotWithShape="1">
          <a:blip r:embed="rId7">
            <a:alphaModFix/>
          </a:blip>
          <a:srcRect/>
          <a:stretch/>
        </p:blipFill>
        <p:spPr>
          <a:xfrm>
            <a:off x="715963" y="1797050"/>
            <a:ext cx="779462" cy="593725"/>
          </a:xfrm>
          <a:prstGeom prst="rect">
            <a:avLst/>
          </a:prstGeom>
          <a:noFill/>
          <a:ln>
            <a:noFill/>
          </a:ln>
        </p:spPr>
      </p:pic>
      <p:pic>
        <p:nvPicPr>
          <p:cNvPr id="359" name="Google Shape;359;p40" descr="Internet with solid fill"/>
          <p:cNvPicPr preferRelativeResize="0"/>
          <p:nvPr/>
        </p:nvPicPr>
        <p:blipFill rotWithShape="1">
          <a:blip r:embed="rId8">
            <a:alphaModFix/>
          </a:blip>
          <a:srcRect/>
          <a:stretch/>
        </p:blipFill>
        <p:spPr>
          <a:xfrm>
            <a:off x="846138" y="3405188"/>
            <a:ext cx="804862" cy="804862"/>
          </a:xfrm>
          <a:prstGeom prst="rect">
            <a:avLst/>
          </a:prstGeom>
          <a:noFill/>
          <a:ln>
            <a:noFill/>
          </a:ln>
        </p:spPr>
      </p:pic>
      <p:sp>
        <p:nvSpPr>
          <p:cNvPr id="360" name="Google Shape;360;p40"/>
          <p:cNvSpPr txBox="1"/>
          <p:nvPr/>
        </p:nvSpPr>
        <p:spPr>
          <a:xfrm>
            <a:off x="1385888" y="1808163"/>
            <a:ext cx="4176712" cy="24939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dk1"/>
                </a:solidFill>
                <a:latin typeface="Libre Franklin Medium"/>
                <a:ea typeface="Libre Franklin Medium"/>
                <a:cs typeface="Libre Franklin Medium"/>
                <a:sym typeface="Libre Franklin Medium"/>
              </a:rPr>
              <a:t>(850) 386-7327 </a:t>
            </a:r>
            <a:endParaRPr/>
          </a:p>
          <a:p>
            <a:pPr marL="0" marR="0" lvl="0" indent="0" algn="r" rtl="0">
              <a:spcBef>
                <a:spcPts val="0"/>
              </a:spcBef>
              <a:spcAft>
                <a:spcPts val="0"/>
              </a:spcAft>
              <a:buNone/>
            </a:pPr>
            <a:r>
              <a:rPr lang="en-US" sz="2400" b="1">
                <a:solidFill>
                  <a:schemeClr val="dk1"/>
                </a:solidFill>
                <a:latin typeface="Libre Franklin Medium"/>
                <a:ea typeface="Libre Franklin Medium"/>
                <a:cs typeface="Libre Franklin Medium"/>
                <a:sym typeface="Libre Franklin Medium"/>
              </a:rPr>
              <a:t>   ext. 208</a:t>
            </a:r>
            <a:endParaRPr/>
          </a:p>
          <a:p>
            <a:pPr marL="0" marR="0" lvl="0" indent="0" algn="r" rtl="0">
              <a:spcBef>
                <a:spcPts val="0"/>
              </a:spcBef>
              <a:spcAft>
                <a:spcPts val="0"/>
              </a:spcAft>
              <a:buNone/>
            </a:pPr>
            <a:endParaRPr sz="2400" b="1" u="sng">
              <a:solidFill>
                <a:schemeClr val="dk1"/>
              </a:solidFill>
              <a:latin typeface="Libre Franklin Medium"/>
              <a:ea typeface="Libre Franklin Medium"/>
              <a:cs typeface="Libre Franklin Medium"/>
              <a:sym typeface="Libre Franklin Medium"/>
              <a:hlinkClick r:id="rId9">
                <a:extLst>
                  <a:ext uri="{A12FA001-AC4F-418D-AE19-62706E023703}">
                    <ahyp:hlinkClr xmlns:ahyp="http://schemas.microsoft.com/office/drawing/2018/hyperlinkcolor" val="tx"/>
                  </a:ext>
                </a:extLst>
              </a:hlinkClick>
            </a:endParaRPr>
          </a:p>
          <a:p>
            <a:pPr marL="0" marR="0" lvl="0" indent="0" algn="r" rtl="0">
              <a:spcBef>
                <a:spcPts val="0"/>
              </a:spcBef>
              <a:spcAft>
                <a:spcPts val="0"/>
              </a:spcAft>
              <a:buNone/>
            </a:pPr>
            <a:r>
              <a:rPr lang="en-US" sz="2000" u="sng">
                <a:solidFill>
                  <a:schemeClr val="dk1"/>
                </a:solidFill>
                <a:latin typeface="Libre Franklin Medium"/>
                <a:ea typeface="Libre Franklin Medium"/>
                <a:cs typeface="Libre Franklin Medium"/>
                <a:sym typeface="Libre Franklin Medium"/>
                <a:hlinkClick r:id="rId9">
                  <a:extLst>
                    <a:ext uri="{A12FA001-AC4F-418D-AE19-62706E023703}">
                      <ahyp:hlinkClr xmlns:ahyp="http://schemas.microsoft.com/office/drawing/2018/hyperlinkcolor" val="tx"/>
                    </a:ext>
                  </a:extLst>
                </a:hlinkClick>
              </a:rPr>
              <a:t>Satkinson@FunSeas.com</a:t>
            </a:r>
            <a:endParaRPr sz="2000">
              <a:solidFill>
                <a:schemeClr val="dk1"/>
              </a:solidFill>
              <a:latin typeface="Libre Franklin Medium"/>
              <a:ea typeface="Libre Franklin Medium"/>
              <a:cs typeface="Libre Franklin Medium"/>
              <a:sym typeface="Libre Franklin Medium"/>
            </a:endParaRPr>
          </a:p>
          <a:p>
            <a:pPr marL="0" marR="0" lvl="0" indent="0" algn="r" rtl="0">
              <a:spcBef>
                <a:spcPts val="0"/>
              </a:spcBef>
              <a:spcAft>
                <a:spcPts val="0"/>
              </a:spcAft>
              <a:buNone/>
            </a:pPr>
            <a:endParaRPr sz="2000">
              <a:solidFill>
                <a:schemeClr val="dk1"/>
              </a:solidFill>
              <a:latin typeface="Libre Franklin Medium"/>
              <a:ea typeface="Libre Franklin Medium"/>
              <a:cs typeface="Libre Franklin Medium"/>
              <a:sym typeface="Libre Franklin Medium"/>
            </a:endParaRPr>
          </a:p>
          <a:p>
            <a:pPr marL="0" marR="0" lvl="0" indent="0" algn="r" rtl="0">
              <a:spcBef>
                <a:spcPts val="0"/>
              </a:spcBef>
              <a:spcAft>
                <a:spcPts val="0"/>
              </a:spcAft>
              <a:buNone/>
            </a:pPr>
            <a:r>
              <a:rPr lang="en-US" sz="2000" b="1" u="sng">
                <a:solidFill>
                  <a:schemeClr val="dk1"/>
                </a:solidFill>
                <a:latin typeface="Libre Franklin Medium"/>
                <a:ea typeface="Libre Franklin Medium"/>
                <a:cs typeface="Libre Franklin Medium"/>
                <a:sym typeface="Libre Franklin Medium"/>
                <a:hlinkClick r:id="rId10">
                  <a:extLst>
                    <a:ext uri="{A12FA001-AC4F-418D-AE19-62706E023703}">
                      <ahyp:hlinkClr xmlns:ahyp="http://schemas.microsoft.com/office/drawing/2018/hyperlinkcolor" val="tx"/>
                    </a:ext>
                  </a:extLst>
                </a:hlinkClick>
              </a:rPr>
              <a:t>www.FunSeas.com/FFGC</a:t>
            </a:r>
            <a:endParaRPr sz="2000" b="1">
              <a:solidFill>
                <a:schemeClr val="dk1"/>
              </a:solidFill>
              <a:latin typeface="Libre Franklin Medium"/>
              <a:ea typeface="Libre Franklin Medium"/>
              <a:cs typeface="Libre Franklin Medium"/>
              <a:sym typeface="Libre Franklin Medium"/>
            </a:endParaRPr>
          </a:p>
          <a:p>
            <a:pPr marL="0" marR="0" lvl="0" indent="0" algn="r" rtl="0">
              <a:spcBef>
                <a:spcPts val="0"/>
              </a:spcBef>
              <a:spcAft>
                <a:spcPts val="0"/>
              </a:spcAft>
              <a:buNone/>
            </a:pPr>
            <a:endParaRPr sz="2400">
              <a:solidFill>
                <a:schemeClr val="dk1"/>
              </a:solidFill>
              <a:latin typeface="Libre Franklin Medium"/>
              <a:ea typeface="Libre Franklin Medium"/>
              <a:cs typeface="Libre Franklin Medium"/>
              <a:sym typeface="Libre Franklin Medium"/>
            </a:endParaRP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364"/>
        <p:cNvGrpSpPr/>
        <p:nvPr/>
      </p:nvGrpSpPr>
      <p:grpSpPr>
        <a:xfrm>
          <a:off x="0" y="0"/>
          <a:ext cx="0" cy="0"/>
          <a:chOff x="0" y="0"/>
          <a:chExt cx="0" cy="0"/>
        </a:xfrm>
      </p:grpSpPr>
      <p:sp>
        <p:nvSpPr>
          <p:cNvPr id="365" name="Google Shape;365;p41"/>
          <p:cNvSpPr txBox="1">
            <a:spLocks noGrp="1"/>
          </p:cNvSpPr>
          <p:nvPr>
            <p:ph type="body" idx="1"/>
          </p:nvPr>
        </p:nvSpPr>
        <p:spPr>
          <a:xfrm>
            <a:off x="838200" y="3200400"/>
            <a:ext cx="7291388" cy="3657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60"/>
              <a:buFont typeface="Noto Sans Symbols"/>
              <a:buNone/>
            </a:pPr>
            <a:r>
              <a:rPr lang="en-US" sz="2800">
                <a:solidFill>
                  <a:schemeClr val="dk1"/>
                </a:solidFill>
                <a:latin typeface="Libre Franklin Medium"/>
                <a:ea typeface="Libre Franklin Medium"/>
                <a:cs typeface="Libre Franklin Medium"/>
                <a:sym typeface="Libre Franklin Medium"/>
              </a:rPr>
              <a:t>Contributions to the Centennial Celebration? 	FFGC.org/donate</a:t>
            </a:r>
            <a:endParaRPr/>
          </a:p>
          <a:p>
            <a:pPr marL="0" lvl="0" indent="0" algn="l" rtl="0">
              <a:spcBef>
                <a:spcPts val="560"/>
              </a:spcBef>
              <a:spcAft>
                <a:spcPts val="0"/>
              </a:spcAft>
              <a:buSzPts val="1960"/>
              <a:buFont typeface="Noto Sans Symbols"/>
              <a:buNone/>
            </a:pPr>
            <a:r>
              <a:rPr lang="en-US" sz="2800">
                <a:solidFill>
                  <a:schemeClr val="dk1"/>
                </a:solidFill>
                <a:latin typeface="Libre Franklin Medium"/>
                <a:ea typeface="Libre Franklin Medium"/>
                <a:cs typeface="Libre Franklin Medium"/>
                <a:sym typeface="Libre Franklin Medium"/>
              </a:rPr>
              <a:t>Quilt Block kits due NOW!</a:t>
            </a:r>
            <a:endParaRPr/>
          </a:p>
          <a:p>
            <a:pPr marL="0" lvl="0" indent="0" algn="l" rtl="0">
              <a:spcBef>
                <a:spcPts val="560"/>
              </a:spcBef>
              <a:spcAft>
                <a:spcPts val="0"/>
              </a:spcAft>
              <a:buSzPts val="1960"/>
              <a:buFont typeface="Noto Sans Symbols"/>
              <a:buNone/>
            </a:pPr>
            <a:r>
              <a:rPr lang="en-US" sz="2800">
                <a:solidFill>
                  <a:schemeClr val="dk1"/>
                </a:solidFill>
                <a:latin typeface="Libre Franklin Medium"/>
                <a:ea typeface="Libre Franklin Medium"/>
                <a:cs typeface="Libre Franklin Medium"/>
                <a:sym typeface="Libre Franklin Medium"/>
              </a:rPr>
              <a:t>So many planned events…</a:t>
            </a:r>
            <a:endParaRPr/>
          </a:p>
          <a:p>
            <a:pPr marL="0" lvl="0" indent="0" algn="l" rtl="0">
              <a:spcBef>
                <a:spcPts val="560"/>
              </a:spcBef>
              <a:spcAft>
                <a:spcPts val="0"/>
              </a:spcAft>
              <a:buSzPts val="1960"/>
              <a:buFont typeface="Noto Sans Symbols"/>
              <a:buNone/>
            </a:pPr>
            <a:r>
              <a:rPr lang="en-US" sz="2800">
                <a:solidFill>
                  <a:schemeClr val="dk1"/>
                </a:solidFill>
                <a:latin typeface="Libre Franklin Medium"/>
                <a:ea typeface="Libre Franklin Medium"/>
                <a:cs typeface="Libre Franklin Medium"/>
                <a:sym typeface="Libre Franklin Medium"/>
              </a:rPr>
              <a:t>January 19, 2024 Arbor Day Planting</a:t>
            </a:r>
            <a:endParaRPr/>
          </a:p>
          <a:p>
            <a:pPr marL="0" lvl="0" indent="0" algn="l" rtl="0">
              <a:spcBef>
                <a:spcPts val="560"/>
              </a:spcBef>
              <a:spcAft>
                <a:spcPts val="0"/>
              </a:spcAft>
              <a:buSzPts val="1960"/>
              <a:buFont typeface="Noto Sans Symbols"/>
              <a:buNone/>
            </a:pPr>
            <a:r>
              <a:rPr lang="en-US" sz="2800">
                <a:solidFill>
                  <a:schemeClr val="dk1"/>
                </a:solidFill>
                <a:latin typeface="Libre Franklin Medium"/>
                <a:ea typeface="Libre Franklin Medium"/>
                <a:cs typeface="Libre Franklin Medium"/>
                <a:sym typeface="Libre Franklin Medium"/>
              </a:rPr>
              <a:t>April 24, 2024 Brunch and Dinner</a:t>
            </a:r>
            <a:endParaRPr/>
          </a:p>
          <a:p>
            <a:pPr marL="0" lvl="0" indent="0" algn="l" rtl="0">
              <a:spcBef>
                <a:spcPts val="560"/>
              </a:spcBef>
              <a:spcAft>
                <a:spcPts val="0"/>
              </a:spcAft>
              <a:buSzPts val="1960"/>
              <a:buFont typeface="Noto Sans Symbols"/>
              <a:buNone/>
            </a:pPr>
            <a:r>
              <a:rPr lang="en-US" sz="2800">
                <a:solidFill>
                  <a:schemeClr val="dk1"/>
                </a:solidFill>
                <a:latin typeface="Libre Franklin Medium"/>
                <a:ea typeface="Libre Franklin Medium"/>
                <a:cs typeface="Libre Franklin Medium"/>
                <a:sym typeface="Libre Franklin Medium"/>
              </a:rPr>
              <a:t>January 6-11, 2025 Cruise</a:t>
            </a:r>
            <a:endParaRPr/>
          </a:p>
        </p:txBody>
      </p:sp>
      <p:pic>
        <p:nvPicPr>
          <p:cNvPr id="366" name="Google Shape;366;p41" descr="A logo with white flowers and green leaves&#10;&#10;Description automatically generated"/>
          <p:cNvPicPr preferRelativeResize="0"/>
          <p:nvPr/>
        </p:nvPicPr>
        <p:blipFill rotWithShape="1">
          <a:blip r:embed="rId3">
            <a:alphaModFix/>
          </a:blip>
          <a:srcRect/>
          <a:stretch/>
        </p:blipFill>
        <p:spPr>
          <a:xfrm>
            <a:off x="5867400" y="444500"/>
            <a:ext cx="1981200" cy="1981200"/>
          </a:xfrm>
          <a:prstGeom prst="rect">
            <a:avLst/>
          </a:prstGeom>
          <a:noFill/>
          <a:ln>
            <a:noFill/>
          </a:ln>
        </p:spPr>
      </p:pic>
      <p:pic>
        <p:nvPicPr>
          <p:cNvPr id="367" name="Google Shape;367;p41" descr="Blue text on a black background&#10;&#10;Description automatically generated"/>
          <p:cNvPicPr preferRelativeResize="0"/>
          <p:nvPr/>
        </p:nvPicPr>
        <p:blipFill rotWithShape="1">
          <a:blip r:embed="rId4">
            <a:alphaModFix/>
          </a:blip>
          <a:srcRect/>
          <a:stretch/>
        </p:blipFill>
        <p:spPr>
          <a:xfrm>
            <a:off x="990600" y="838200"/>
            <a:ext cx="2963863" cy="14922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371"/>
        <p:cNvGrpSpPr/>
        <p:nvPr/>
      </p:nvGrpSpPr>
      <p:grpSpPr>
        <a:xfrm>
          <a:off x="0" y="0"/>
          <a:ext cx="0" cy="0"/>
          <a:chOff x="0" y="0"/>
          <a:chExt cx="0" cy="0"/>
        </a:xfrm>
      </p:grpSpPr>
      <p:sp>
        <p:nvSpPr>
          <p:cNvPr id="372" name="Google Shape;372;p42"/>
          <p:cNvSpPr txBox="1">
            <a:spLocks noGrp="1"/>
          </p:cNvSpPr>
          <p:nvPr>
            <p:ph type="body" idx="1"/>
          </p:nvPr>
        </p:nvSpPr>
        <p:spPr>
          <a:xfrm>
            <a:off x="838200" y="1617663"/>
            <a:ext cx="6172200" cy="4783137"/>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20000"/>
              </a:lnSpc>
              <a:spcBef>
                <a:spcPts val="0"/>
              </a:spcBef>
              <a:spcAft>
                <a:spcPts val="0"/>
              </a:spcAft>
              <a:buSzPct val="70000"/>
              <a:buFont typeface="Noto Sans Symbols"/>
              <a:buNone/>
            </a:pPr>
            <a:r>
              <a:rPr lang="en-US" sz="11200">
                <a:solidFill>
                  <a:schemeClr val="dk1"/>
                </a:solidFill>
                <a:latin typeface="Libre Franklin Medium"/>
                <a:ea typeface="Libre Franklin Medium"/>
                <a:cs typeface="Libre Franklin Medium"/>
                <a:sym typeface="Libre Franklin Medium"/>
              </a:rPr>
              <a:t>Contact our Corresponding Secretary, </a:t>
            </a:r>
            <a:r>
              <a:rPr lang="en-US" sz="11200" b="1">
                <a:solidFill>
                  <a:schemeClr val="dk1"/>
                </a:solidFill>
                <a:latin typeface="Libre Franklin Medium"/>
                <a:ea typeface="Libre Franklin Medium"/>
                <a:cs typeface="Libre Franklin Medium"/>
                <a:sym typeface="Libre Franklin Medium"/>
              </a:rPr>
              <a:t>Linda Johnson</a:t>
            </a:r>
            <a:r>
              <a:rPr lang="en-US" sz="11200">
                <a:solidFill>
                  <a:schemeClr val="dk1"/>
                </a:solidFill>
                <a:latin typeface="Libre Franklin Medium"/>
                <a:ea typeface="Libre Franklin Medium"/>
                <a:cs typeface="Libre Franklin Medium"/>
                <a:sym typeface="Libre Franklin Medium"/>
              </a:rPr>
              <a:t>, to ensure your date doesn’t overlap with another FFGC event. She will enter your event on the website.</a:t>
            </a:r>
            <a:endParaRPr/>
          </a:p>
          <a:p>
            <a:pPr marL="0" lvl="0" indent="0" algn="l" rtl="0">
              <a:lnSpc>
                <a:spcPct val="120000"/>
              </a:lnSpc>
              <a:spcBef>
                <a:spcPts val="560"/>
              </a:spcBef>
              <a:spcAft>
                <a:spcPts val="0"/>
              </a:spcAft>
              <a:buSzPct val="70000"/>
              <a:buFont typeface="Noto Sans Symbols"/>
              <a:buNone/>
            </a:pPr>
            <a:endParaRPr sz="11200">
              <a:solidFill>
                <a:schemeClr val="dk1"/>
              </a:solidFill>
              <a:latin typeface="Libre Franklin Medium"/>
              <a:ea typeface="Libre Franklin Medium"/>
              <a:cs typeface="Libre Franklin Medium"/>
              <a:sym typeface="Libre Franklin Medium"/>
            </a:endParaRPr>
          </a:p>
          <a:p>
            <a:pPr marL="0" lvl="0" indent="0" algn="l" rtl="0">
              <a:lnSpc>
                <a:spcPct val="120000"/>
              </a:lnSpc>
              <a:spcBef>
                <a:spcPts val="560"/>
              </a:spcBef>
              <a:spcAft>
                <a:spcPts val="0"/>
              </a:spcAft>
              <a:buSzPct val="70000"/>
              <a:buFont typeface="Noto Sans Symbols"/>
              <a:buNone/>
            </a:pPr>
            <a:r>
              <a:rPr lang="en-US" sz="11200">
                <a:solidFill>
                  <a:schemeClr val="dk1"/>
                </a:solidFill>
                <a:latin typeface="Libre Franklin Medium"/>
                <a:ea typeface="Libre Franklin Medium"/>
                <a:cs typeface="Libre Franklin Medium"/>
                <a:sym typeface="Libre Franklin Medium"/>
              </a:rPr>
              <a:t>Complete the Calendar Submission Form (FORMS) </a:t>
            </a:r>
            <a:r>
              <a:rPr lang="en-US" sz="11200" b="1">
                <a:solidFill>
                  <a:schemeClr val="dk1"/>
                </a:solidFill>
                <a:latin typeface="Libre Franklin Medium"/>
                <a:ea typeface="Libre Franklin Medium"/>
                <a:cs typeface="Libre Franklin Medium"/>
                <a:sym typeface="Libre Franklin Medium"/>
              </a:rPr>
              <a:t>Form to Submit a Calendar Entry with Event Name, Date, Time, &amp; Location</a:t>
            </a:r>
            <a:endParaRPr sz="11200">
              <a:solidFill>
                <a:schemeClr val="dk1"/>
              </a:solidFill>
              <a:latin typeface="Libre Franklin Medium"/>
              <a:ea typeface="Libre Franklin Medium"/>
              <a:cs typeface="Libre Franklin Medium"/>
              <a:sym typeface="Libre Franklin Medium"/>
            </a:endParaRPr>
          </a:p>
        </p:txBody>
      </p:sp>
      <p:pic>
        <p:nvPicPr>
          <p:cNvPr id="373" name="Google Shape;373;p42"/>
          <p:cNvPicPr preferRelativeResize="0"/>
          <p:nvPr/>
        </p:nvPicPr>
        <p:blipFill rotWithShape="1">
          <a:blip r:embed="rId3">
            <a:alphaModFix/>
          </a:blip>
          <a:srcRect/>
          <a:stretch/>
        </p:blipFill>
        <p:spPr>
          <a:xfrm>
            <a:off x="6781800" y="3048000"/>
            <a:ext cx="1676400" cy="1566863"/>
          </a:xfrm>
          <a:prstGeom prst="rect">
            <a:avLst/>
          </a:prstGeom>
          <a:noFill/>
          <a:ln>
            <a:noFill/>
          </a:ln>
        </p:spPr>
      </p:pic>
      <p:sp>
        <p:nvSpPr>
          <p:cNvPr id="374" name="Google Shape;374;p42"/>
          <p:cNvSpPr txBox="1"/>
          <p:nvPr/>
        </p:nvSpPr>
        <p:spPr>
          <a:xfrm>
            <a:off x="1143000" y="457200"/>
            <a:ext cx="7162800" cy="76993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Libre Franklin Medium"/>
                <a:ea typeface="Libre Franklin Medium"/>
                <a:cs typeface="Libre Franklin Medium"/>
                <a:sym typeface="Libre Franklin Medium"/>
              </a:rPr>
              <a:t>CALENDAR OF EVENTS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378"/>
        <p:cNvGrpSpPr/>
        <p:nvPr/>
      </p:nvGrpSpPr>
      <p:grpSpPr>
        <a:xfrm>
          <a:off x="0" y="0"/>
          <a:ext cx="0" cy="0"/>
          <a:chOff x="0" y="0"/>
          <a:chExt cx="0" cy="0"/>
        </a:xfrm>
      </p:grpSpPr>
      <p:sp>
        <p:nvSpPr>
          <p:cNvPr id="379" name="Google Shape;379;p43"/>
          <p:cNvSpPr txBox="1">
            <a:spLocks noGrp="1"/>
          </p:cNvSpPr>
          <p:nvPr>
            <p:ph type="body" idx="1"/>
          </p:nvPr>
        </p:nvSpPr>
        <p:spPr>
          <a:xfrm>
            <a:off x="1374775" y="2952750"/>
            <a:ext cx="6172200" cy="1570038"/>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1400"/>
              <a:buFont typeface="Noto Sans Symbols"/>
              <a:buChar char="❖"/>
            </a:pPr>
            <a:r>
              <a:rPr lang="en-US" sz="2000">
                <a:latin typeface="Libre Franklin Medium"/>
                <a:ea typeface="Libre Franklin Medium"/>
                <a:cs typeface="Libre Franklin Medium"/>
                <a:sym typeface="Libre Franklin Medium"/>
              </a:rPr>
              <a:t>Bars &amp; Pins: $7/$12 each</a:t>
            </a:r>
            <a:endParaRPr/>
          </a:p>
          <a:p>
            <a:pPr marL="257175" lvl="0" indent="-257175" algn="l" rtl="0">
              <a:spcBef>
                <a:spcPts val="400"/>
              </a:spcBef>
              <a:spcAft>
                <a:spcPts val="0"/>
              </a:spcAft>
              <a:buSzPts val="1400"/>
              <a:buFont typeface="Noto Sans Symbols"/>
              <a:buChar char="❖"/>
            </a:pPr>
            <a:r>
              <a:rPr lang="en-US" sz="2000" i="1">
                <a:latin typeface="Libre Franklin Medium"/>
                <a:ea typeface="Libre Franklin Medium"/>
                <a:cs typeface="Libre Franklin Medium"/>
                <a:sym typeface="Libre Franklin Medium"/>
              </a:rPr>
              <a:t>2024 Commemorative Calendars</a:t>
            </a:r>
            <a:r>
              <a:rPr lang="en-US" sz="2000">
                <a:latin typeface="Libre Franklin Medium"/>
                <a:ea typeface="Libre Franklin Medium"/>
                <a:cs typeface="Libre Franklin Medium"/>
                <a:sym typeface="Libre Franklin Medium"/>
              </a:rPr>
              <a:t>, 100</a:t>
            </a:r>
            <a:r>
              <a:rPr lang="en-US" sz="2000" baseline="30000">
                <a:latin typeface="Libre Franklin Medium"/>
                <a:ea typeface="Libre Franklin Medium"/>
                <a:cs typeface="Libre Franklin Medium"/>
                <a:sym typeface="Libre Franklin Medium"/>
              </a:rPr>
              <a:t>th</a:t>
            </a:r>
            <a:r>
              <a:rPr lang="en-US" sz="2000">
                <a:latin typeface="Libre Franklin Medium"/>
                <a:ea typeface="Libre Franklin Medium"/>
                <a:cs typeface="Libre Franklin Medium"/>
                <a:sym typeface="Libre Franklin Medium"/>
              </a:rPr>
              <a:t> logo pins, 100</a:t>
            </a:r>
            <a:r>
              <a:rPr lang="en-US" sz="2000" baseline="30000">
                <a:latin typeface="Libre Franklin Medium"/>
                <a:ea typeface="Libre Franklin Medium"/>
                <a:cs typeface="Libre Franklin Medium"/>
                <a:sym typeface="Libre Franklin Medium"/>
              </a:rPr>
              <a:t>th</a:t>
            </a:r>
            <a:r>
              <a:rPr lang="en-US" sz="2000">
                <a:latin typeface="Libre Franklin Medium"/>
                <a:ea typeface="Libre Franklin Medium"/>
                <a:cs typeface="Libre Franklin Medium"/>
                <a:sym typeface="Libre Franklin Medium"/>
              </a:rPr>
              <a:t> and state logo ornaments: $10 each</a:t>
            </a:r>
            <a:endParaRPr/>
          </a:p>
          <a:p>
            <a:pPr marL="257175" lvl="0" indent="-257175" algn="l" rtl="0">
              <a:spcBef>
                <a:spcPts val="400"/>
              </a:spcBef>
              <a:spcAft>
                <a:spcPts val="0"/>
              </a:spcAft>
              <a:buSzPts val="1400"/>
              <a:buFont typeface="Noto Sans Symbols"/>
              <a:buChar char="❖"/>
            </a:pPr>
            <a:r>
              <a:rPr lang="en-US" sz="2000">
                <a:latin typeface="Libre Franklin Medium"/>
                <a:ea typeface="Libre Franklin Medium"/>
                <a:cs typeface="Libre Franklin Medium"/>
                <a:sym typeface="Libre Franklin Medium"/>
              </a:rPr>
              <a:t>T-shirts and more!</a:t>
            </a:r>
            <a:endParaRPr/>
          </a:p>
        </p:txBody>
      </p:sp>
      <p:pic>
        <p:nvPicPr>
          <p:cNvPr id="380" name="Google Shape;380;p43"/>
          <p:cNvPicPr preferRelativeResize="0"/>
          <p:nvPr/>
        </p:nvPicPr>
        <p:blipFill rotWithShape="1">
          <a:blip r:embed="rId3">
            <a:alphaModFix/>
          </a:blip>
          <a:srcRect r="3531" b="8333"/>
          <a:stretch/>
        </p:blipFill>
        <p:spPr>
          <a:xfrm>
            <a:off x="2695575" y="4875213"/>
            <a:ext cx="1724025" cy="1638300"/>
          </a:xfrm>
          <a:prstGeom prst="rect">
            <a:avLst/>
          </a:prstGeom>
          <a:noFill/>
          <a:ln>
            <a:noFill/>
          </a:ln>
        </p:spPr>
      </p:pic>
      <p:pic>
        <p:nvPicPr>
          <p:cNvPr id="381" name="Google Shape;381;p43"/>
          <p:cNvPicPr preferRelativeResize="0"/>
          <p:nvPr/>
        </p:nvPicPr>
        <p:blipFill rotWithShape="1">
          <a:blip r:embed="rId4">
            <a:alphaModFix/>
          </a:blip>
          <a:srcRect/>
          <a:stretch/>
        </p:blipFill>
        <p:spPr>
          <a:xfrm>
            <a:off x="4800600" y="4800600"/>
            <a:ext cx="2189163" cy="1641475"/>
          </a:xfrm>
          <a:prstGeom prst="rect">
            <a:avLst/>
          </a:prstGeom>
          <a:noFill/>
          <a:ln>
            <a:noFill/>
          </a:ln>
        </p:spPr>
      </p:pic>
      <p:sp>
        <p:nvSpPr>
          <p:cNvPr id="382" name="Google Shape;382;p43"/>
          <p:cNvSpPr txBox="1"/>
          <p:nvPr/>
        </p:nvSpPr>
        <p:spPr>
          <a:xfrm>
            <a:off x="990600" y="500063"/>
            <a:ext cx="7162800" cy="7699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a:solidFill>
                  <a:schemeClr val="dk1"/>
                </a:solidFill>
                <a:latin typeface="Libre Franklin Medium"/>
                <a:ea typeface="Libre Franklin Medium"/>
                <a:cs typeface="Libre Franklin Medium"/>
                <a:sym typeface="Libre Franklin Medium"/>
              </a:rPr>
              <a:t>WAYS &amp; MEANS</a:t>
            </a:r>
            <a:endParaRPr/>
          </a:p>
        </p:txBody>
      </p:sp>
      <p:sp>
        <p:nvSpPr>
          <p:cNvPr id="383" name="Google Shape;383;p43"/>
          <p:cNvSpPr txBox="1"/>
          <p:nvPr/>
        </p:nvSpPr>
        <p:spPr>
          <a:xfrm>
            <a:off x="1219200" y="1349375"/>
            <a:ext cx="7162800" cy="15700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Libre Franklin Medium"/>
                <a:ea typeface="Libre Franklin Medium"/>
                <a:cs typeface="Libre Franklin Medium"/>
                <a:sym typeface="Libre Franklin Medium"/>
              </a:rPr>
              <a:t>These items and more are available from the FFGC Gift Shop at HQ. Order online.</a:t>
            </a:r>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87"/>
        <p:cNvGrpSpPr/>
        <p:nvPr/>
      </p:nvGrpSpPr>
      <p:grpSpPr>
        <a:xfrm>
          <a:off x="0" y="0"/>
          <a:ext cx="0" cy="0"/>
          <a:chOff x="0" y="0"/>
          <a:chExt cx="0" cy="0"/>
        </a:xfrm>
      </p:grpSpPr>
      <p:sp>
        <p:nvSpPr>
          <p:cNvPr id="388" name="Google Shape;388;p44"/>
          <p:cNvSpPr txBox="1">
            <a:spLocks noGrp="1"/>
          </p:cNvSpPr>
          <p:nvPr>
            <p:ph type="body" idx="1"/>
          </p:nvPr>
        </p:nvSpPr>
        <p:spPr>
          <a:xfrm>
            <a:off x="381000" y="1393825"/>
            <a:ext cx="8153400" cy="4286250"/>
          </a:xfrm>
          <a:prstGeom prst="rect">
            <a:avLst/>
          </a:prstGeom>
          <a:noFill/>
          <a:ln>
            <a:noFill/>
          </a:ln>
        </p:spPr>
        <p:txBody>
          <a:bodyPr spcFirstLastPara="1" wrap="square" lIns="91425" tIns="45700" rIns="91425" bIns="45700" anchor="t" anchorCtr="0">
            <a:noAutofit/>
          </a:bodyPr>
          <a:lstStyle/>
          <a:p>
            <a:pPr marL="257175" lvl="0" indent="-257175" algn="l" rtl="0">
              <a:spcBef>
                <a:spcPts val="0"/>
              </a:spcBef>
              <a:spcAft>
                <a:spcPts val="0"/>
              </a:spcAft>
              <a:buSzPts val="1820"/>
              <a:buFont typeface="Noto Sans Symbols"/>
              <a:buChar char="❖"/>
            </a:pPr>
            <a:r>
              <a:rPr lang="en-US" sz="2600">
                <a:latin typeface="Libre Franklin Medium"/>
                <a:ea typeface="Libre Franklin Medium"/>
                <a:cs typeface="Libre Franklin Medium"/>
                <a:sym typeface="Libre Franklin Medium"/>
              </a:rPr>
              <a:t>Thanks to all who serve on the FFGC Board of Directors and various committees.</a:t>
            </a:r>
            <a:endParaRPr/>
          </a:p>
          <a:p>
            <a:pPr marL="257175" lvl="0" indent="-257175" algn="l" rtl="0">
              <a:spcBef>
                <a:spcPts val="520"/>
              </a:spcBef>
              <a:spcAft>
                <a:spcPts val="0"/>
              </a:spcAft>
              <a:buSzPts val="1820"/>
              <a:buFont typeface="Noto Sans Symbols"/>
              <a:buChar char="❖"/>
            </a:pPr>
            <a:r>
              <a:rPr lang="en-US" sz="2600">
                <a:solidFill>
                  <a:schemeClr val="dk1"/>
                </a:solidFill>
                <a:latin typeface="Libre Franklin Medium"/>
                <a:ea typeface="Libre Franklin Medium"/>
                <a:cs typeface="Libre Franklin Medium"/>
                <a:sym typeface="Libre Franklin Medium"/>
              </a:rPr>
              <a:t>Thanks to all who submitted Awards/Grants.</a:t>
            </a:r>
            <a:endParaRPr/>
          </a:p>
          <a:p>
            <a:pPr marL="257175" lvl="0" indent="-257175" algn="l" rtl="0">
              <a:spcBef>
                <a:spcPts val="520"/>
              </a:spcBef>
              <a:spcAft>
                <a:spcPts val="0"/>
              </a:spcAft>
              <a:buSzPts val="1820"/>
              <a:buFont typeface="Noto Sans Symbols"/>
              <a:buChar char="❖"/>
            </a:pPr>
            <a:r>
              <a:rPr lang="en-US" sz="2600">
                <a:latin typeface="Libre Franklin Medium"/>
                <a:ea typeface="Libre Franklin Medium"/>
                <a:cs typeface="Libre Franklin Medium"/>
                <a:sym typeface="Libre Franklin Medium"/>
              </a:rPr>
              <a:t>Thanks to all who volunteered at or donated to Wekiva Youth Camp, SEEK and our scholarships.</a:t>
            </a:r>
            <a:endParaRPr/>
          </a:p>
          <a:p>
            <a:pPr marL="257175" lvl="0" indent="-257175" algn="l" rtl="0">
              <a:spcBef>
                <a:spcPts val="520"/>
              </a:spcBef>
              <a:spcAft>
                <a:spcPts val="0"/>
              </a:spcAft>
              <a:buSzPts val="1820"/>
              <a:buFont typeface="Noto Sans Symbols"/>
              <a:buChar char="❖"/>
            </a:pPr>
            <a:r>
              <a:rPr lang="en-US" sz="2600">
                <a:solidFill>
                  <a:schemeClr val="dk1"/>
                </a:solidFill>
                <a:latin typeface="Libre Franklin Medium"/>
                <a:ea typeface="Libre Franklin Medium"/>
                <a:cs typeface="Libre Franklin Medium"/>
                <a:sym typeface="Libre Franklin Medium"/>
              </a:rPr>
              <a:t>Thanks to all who serve at the District level.</a:t>
            </a:r>
            <a:endParaRPr/>
          </a:p>
          <a:p>
            <a:pPr marL="257175" lvl="0" indent="-257175" algn="l" rtl="0">
              <a:spcBef>
                <a:spcPts val="520"/>
              </a:spcBef>
              <a:spcAft>
                <a:spcPts val="0"/>
              </a:spcAft>
              <a:buSzPts val="1820"/>
              <a:buFont typeface="Noto Sans Symbols"/>
              <a:buChar char="❖"/>
            </a:pPr>
            <a:r>
              <a:rPr lang="en-US" sz="2600">
                <a:latin typeface="Libre Franklin Medium"/>
                <a:ea typeface="Libre Franklin Medium"/>
                <a:cs typeface="Libre Franklin Medium"/>
                <a:sym typeface="Libre Franklin Medium"/>
              </a:rPr>
              <a:t>Thanks to all who serve in your clubs and circles.</a:t>
            </a:r>
            <a:endParaRPr/>
          </a:p>
          <a:p>
            <a:pPr marL="257175" lvl="0" indent="-257175" algn="l" rtl="0">
              <a:spcBef>
                <a:spcPts val="520"/>
              </a:spcBef>
              <a:spcAft>
                <a:spcPts val="0"/>
              </a:spcAft>
              <a:buSzPts val="1820"/>
              <a:buFont typeface="Noto Sans Symbols"/>
              <a:buChar char="❖"/>
            </a:pPr>
            <a:r>
              <a:rPr lang="en-US" sz="2600">
                <a:solidFill>
                  <a:schemeClr val="dk1"/>
                </a:solidFill>
                <a:latin typeface="Libre Franklin Medium"/>
                <a:ea typeface="Libre Franklin Medium"/>
                <a:cs typeface="Libre Franklin Medium"/>
                <a:sym typeface="Libre Franklin Medium"/>
              </a:rPr>
              <a:t>Thank you everyone for your continued participation, membership and support of FFGC! </a:t>
            </a:r>
            <a:endParaRPr/>
          </a:p>
        </p:txBody>
      </p:sp>
      <p:sp>
        <p:nvSpPr>
          <p:cNvPr id="389" name="Google Shape;389;p44"/>
          <p:cNvSpPr txBox="1"/>
          <p:nvPr/>
        </p:nvSpPr>
        <p:spPr>
          <a:xfrm>
            <a:off x="533400" y="457200"/>
            <a:ext cx="77724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Libre Franklin Medium"/>
                <a:ea typeface="Libre Franklin Medium"/>
                <a:cs typeface="Libre Franklin Medium"/>
                <a:sym typeface="Libre Franklin Medium"/>
              </a:rPr>
              <a:t>OUR SINCERE THANKS TO ALL</a:t>
            </a:r>
            <a:endParaRPr sz="1200" dirty="0"/>
          </a:p>
        </p:txBody>
      </p:sp>
      <p:pic>
        <p:nvPicPr>
          <p:cNvPr id="390" name="Google Shape;390;p44" descr="A black background with a black square&#10;&#10;Description automatically generated with medium confidence"/>
          <p:cNvPicPr preferRelativeResize="0"/>
          <p:nvPr/>
        </p:nvPicPr>
        <p:blipFill rotWithShape="1">
          <a:blip r:embed="rId3">
            <a:alphaModFix/>
          </a:blip>
          <a:srcRect/>
          <a:stretch/>
        </p:blipFill>
        <p:spPr>
          <a:xfrm>
            <a:off x="609600" y="5681663"/>
            <a:ext cx="2051050" cy="976312"/>
          </a:xfrm>
          <a:prstGeom prst="rect">
            <a:avLst/>
          </a:prstGeom>
          <a:noFill/>
          <a:ln>
            <a:noFill/>
          </a:ln>
        </p:spPr>
      </p:pic>
      <p:pic>
        <p:nvPicPr>
          <p:cNvPr id="391" name="Google Shape;391;p44" descr="A colorful paint splash with white text&#10;&#10;Description automatically generated"/>
          <p:cNvPicPr preferRelativeResize="0"/>
          <p:nvPr/>
        </p:nvPicPr>
        <p:blipFill rotWithShape="1">
          <a:blip r:embed="rId4">
            <a:alphaModFix/>
          </a:blip>
          <a:srcRect/>
          <a:stretch/>
        </p:blipFill>
        <p:spPr>
          <a:xfrm>
            <a:off x="6391275" y="5419725"/>
            <a:ext cx="2051050" cy="1438275"/>
          </a:xfrm>
          <a:prstGeom prst="rect">
            <a:avLst/>
          </a:prstGeom>
          <a:noFill/>
          <a:ln>
            <a:noFill/>
          </a:ln>
        </p:spPr>
      </p:pic>
      <p:pic>
        <p:nvPicPr>
          <p:cNvPr id="392" name="Google Shape;392;p44" descr="A red and green text&#10;&#10;Description automatically generated"/>
          <p:cNvPicPr preferRelativeResize="0"/>
          <p:nvPr/>
        </p:nvPicPr>
        <p:blipFill rotWithShape="1">
          <a:blip r:embed="rId5">
            <a:alphaModFix/>
          </a:blip>
          <a:srcRect/>
          <a:stretch/>
        </p:blipFill>
        <p:spPr>
          <a:xfrm>
            <a:off x="3314700" y="5497513"/>
            <a:ext cx="2514600" cy="1196975"/>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8"/>
        <p:cNvGrpSpPr/>
        <p:nvPr/>
      </p:nvGrpSpPr>
      <p:grpSpPr>
        <a:xfrm>
          <a:off x="0" y="0"/>
          <a:ext cx="0" cy="0"/>
          <a:chOff x="0" y="0"/>
          <a:chExt cx="0" cy="0"/>
        </a:xfrm>
      </p:grpSpPr>
      <p:sp>
        <p:nvSpPr>
          <p:cNvPr id="69" name="Google Shape;69;p5"/>
          <p:cNvSpPr txBox="1">
            <a:spLocks noGrp="1"/>
          </p:cNvSpPr>
          <p:nvPr>
            <p:ph type="body" idx="1"/>
          </p:nvPr>
        </p:nvSpPr>
        <p:spPr>
          <a:xfrm>
            <a:off x="685800" y="1076596"/>
            <a:ext cx="7924800" cy="5412654"/>
          </a:xfrm>
          <a:prstGeom prst="rect">
            <a:avLst/>
          </a:prstGeom>
          <a:noFill/>
          <a:ln>
            <a:noFill/>
          </a:ln>
        </p:spPr>
        <p:txBody>
          <a:bodyPr spcFirstLastPara="1" wrap="square" lIns="91425" tIns="45700" rIns="91425" bIns="45700" anchor="t" anchorCtr="0">
            <a:noAutofit/>
          </a:bodyPr>
          <a:lstStyle/>
          <a:p>
            <a:pPr marL="53975" lvl="1" indent="0" algn="l" rtl="0">
              <a:spcBef>
                <a:spcPts val="0"/>
              </a:spcBef>
              <a:spcAft>
                <a:spcPts val="0"/>
              </a:spcAft>
              <a:buSzPts val="1820"/>
              <a:buFont typeface="Noto Sans Symbols"/>
              <a:buNone/>
            </a:pPr>
            <a:r>
              <a:rPr lang="en-US" sz="2600" dirty="0">
                <a:latin typeface="Libre Franklin Medium"/>
                <a:ea typeface="Libre Franklin Medium"/>
                <a:cs typeface="Libre Franklin Medium"/>
                <a:sym typeface="Libre Franklin Medium"/>
              </a:rPr>
              <a:t>Headquarters Office Manager: Robin Hayes</a:t>
            </a:r>
            <a:endParaRPr dirty="0"/>
          </a:p>
          <a:p>
            <a:pPr marL="53975" lvl="1" indent="0" algn="l" rtl="0">
              <a:spcBef>
                <a:spcPts val="520"/>
              </a:spcBef>
              <a:spcAft>
                <a:spcPts val="0"/>
              </a:spcAft>
              <a:buSzPts val="1820"/>
              <a:buFont typeface="Noto Sans Symbols"/>
              <a:buNone/>
            </a:pPr>
            <a:r>
              <a:rPr lang="en-US" sz="2600" dirty="0">
                <a:latin typeface="Libre Franklin Medium"/>
                <a:ea typeface="Libre Franklin Medium"/>
                <a:cs typeface="Libre Franklin Medium"/>
                <a:sym typeface="Libre Franklin Medium"/>
              </a:rPr>
              <a:t>Mon-Thurs 9 am - 1 pm EST</a:t>
            </a:r>
            <a:endParaRPr dirty="0"/>
          </a:p>
          <a:p>
            <a:pPr marL="511175" lvl="1" indent="0" algn="l" rtl="0">
              <a:spcBef>
                <a:spcPts val="520"/>
              </a:spcBef>
              <a:spcAft>
                <a:spcPts val="0"/>
              </a:spcAft>
              <a:buSzPts val="1820"/>
              <a:buFont typeface="Noto Sans Symbols"/>
              <a:buNone/>
            </a:pPr>
            <a:r>
              <a:rPr lang="en-US" sz="2600" dirty="0">
                <a:latin typeface="Libre Franklin Medium"/>
                <a:ea typeface="Libre Franklin Medium"/>
                <a:cs typeface="Libre Franklin Medium"/>
                <a:sym typeface="Libre Franklin Medium"/>
              </a:rPr>
              <a:t>Email: </a:t>
            </a:r>
            <a:r>
              <a:rPr lang="en-US" sz="2600" b="1" u="sng" dirty="0">
                <a:solidFill>
                  <a:srgbClr val="073763"/>
                </a:solidFill>
                <a:latin typeface="Libre Franklin Medium"/>
                <a:ea typeface="Libre Franklin Medium"/>
                <a:cs typeface="Libre Franklin Medium"/>
                <a:sym typeface="Libre Franklin Medium"/>
                <a:hlinkClick r:id="rId3">
                  <a:extLst>
                    <a:ext uri="{A12FA001-AC4F-418D-AE19-62706E023703}">
                      <ahyp:hlinkClr xmlns:ahyp="http://schemas.microsoft.com/office/drawing/2018/hyperlinkcolor" val="tx"/>
                    </a:ext>
                  </a:extLst>
                </a:hlinkClick>
              </a:rPr>
              <a:t>ffgc@ffgcmail.com</a:t>
            </a:r>
            <a:r>
              <a:rPr lang="en-US" sz="2600" b="1" dirty="0">
                <a:solidFill>
                  <a:srgbClr val="073763"/>
                </a:solidFill>
                <a:latin typeface="Libre Franklin Medium"/>
                <a:ea typeface="Libre Franklin Medium"/>
                <a:cs typeface="Libre Franklin Medium"/>
                <a:sym typeface="Libre Franklin Medium"/>
              </a:rPr>
              <a:t>,  www.ffgc.org</a:t>
            </a:r>
            <a:r>
              <a:rPr lang="en-US" sz="2600" dirty="0">
                <a:solidFill>
                  <a:srgbClr val="7030A0"/>
                </a:solidFill>
                <a:latin typeface="Libre Franklin Medium"/>
                <a:ea typeface="Libre Franklin Medium"/>
                <a:cs typeface="Libre Franklin Medium"/>
                <a:sym typeface="Libre Franklin Medium"/>
              </a:rPr>
              <a:t>	</a:t>
            </a:r>
            <a:r>
              <a:rPr lang="en-US" sz="2600" dirty="0">
                <a:latin typeface="Libre Franklin Medium"/>
                <a:ea typeface="Libre Franklin Medium"/>
                <a:cs typeface="Libre Franklin Medium"/>
                <a:sym typeface="Libre Franklin Medium"/>
              </a:rPr>
              <a:t>Telephone: 407-647-7016</a:t>
            </a:r>
            <a:endParaRPr sz="2600" dirty="0">
              <a:solidFill>
                <a:srgbClr val="7030A0"/>
              </a:solidFill>
              <a:latin typeface="Libre Franklin Medium"/>
              <a:ea typeface="Libre Franklin Medium"/>
              <a:cs typeface="Libre Franklin Medium"/>
              <a:sym typeface="Libre Franklin Medium"/>
            </a:endParaRPr>
          </a:p>
          <a:p>
            <a:pPr marL="257175" lvl="0" indent="-257175" algn="l" rtl="0">
              <a:spcBef>
                <a:spcPts val="520"/>
              </a:spcBef>
              <a:spcAft>
                <a:spcPts val="0"/>
              </a:spcAft>
              <a:buSzPts val="1820"/>
              <a:buFont typeface="Noto Sans Symbols"/>
              <a:buChar char="❖"/>
            </a:pPr>
            <a:r>
              <a:rPr lang="en-US" sz="2600" b="1" dirty="0">
                <a:latin typeface="Libre Franklin Medium"/>
                <a:ea typeface="Libre Franklin Medium"/>
                <a:cs typeface="Libre Franklin Medium"/>
                <a:sym typeface="Libre Franklin Medium"/>
              </a:rPr>
              <a:t>Legal issue with City of Winter Park “quashed.”</a:t>
            </a:r>
            <a:endParaRPr dirty="0"/>
          </a:p>
          <a:p>
            <a:pPr marL="257175" lvl="0" indent="-257175" algn="l" rtl="0">
              <a:spcBef>
                <a:spcPts val="520"/>
              </a:spcBef>
              <a:spcAft>
                <a:spcPts val="0"/>
              </a:spcAft>
              <a:buSzPts val="1820"/>
              <a:buFont typeface="Noto Sans Symbols"/>
              <a:buChar char="❖"/>
            </a:pPr>
            <a:r>
              <a:rPr lang="en-US" sz="2600" dirty="0">
                <a:latin typeface="Libre Franklin Medium"/>
                <a:ea typeface="Libre Franklin Medium"/>
                <a:cs typeface="Libre Franklin Medium"/>
                <a:sym typeface="Libre Franklin Medium"/>
              </a:rPr>
              <a:t>Dues are due May 1 and delinquent June 1.</a:t>
            </a:r>
            <a:endParaRPr dirty="0"/>
          </a:p>
          <a:p>
            <a:pPr marL="257175" lvl="0" indent="-257175" algn="l" rtl="0">
              <a:spcBef>
                <a:spcPts val="520"/>
              </a:spcBef>
              <a:spcAft>
                <a:spcPts val="0"/>
              </a:spcAft>
              <a:buSzPts val="1820"/>
              <a:buFont typeface="Noto Sans Symbols"/>
              <a:buChar char="❖"/>
            </a:pPr>
            <a:r>
              <a:rPr lang="en-US" sz="2600" b="1" i="1" dirty="0">
                <a:latin typeface="Libre Franklin Medium"/>
                <a:ea typeface="Libre Franklin Medium"/>
                <a:cs typeface="Libre Franklin Medium"/>
                <a:sym typeface="Libre Franklin Medium"/>
              </a:rPr>
              <a:t>The Florida Gardener </a:t>
            </a:r>
            <a:r>
              <a:rPr lang="en-US" sz="2600" b="1" dirty="0">
                <a:latin typeface="Libre Franklin Medium"/>
                <a:ea typeface="Libre Franklin Medium"/>
                <a:cs typeface="Libre Franklin Medium"/>
                <a:sym typeface="Libre Franklin Medium"/>
              </a:rPr>
              <a:t>is now online only! </a:t>
            </a:r>
            <a:endParaRPr dirty="0"/>
          </a:p>
          <a:p>
            <a:pPr marL="257175" lvl="0" indent="-257175" algn="l" rtl="0">
              <a:spcBef>
                <a:spcPts val="520"/>
              </a:spcBef>
              <a:spcAft>
                <a:spcPts val="0"/>
              </a:spcAft>
              <a:buSzPts val="1820"/>
              <a:buFont typeface="Noto Sans Symbols"/>
              <a:buChar char="❖"/>
            </a:pPr>
            <a:r>
              <a:rPr lang="en-US" sz="2600" b="1" i="1" dirty="0">
                <a:latin typeface="Libre Franklin Medium"/>
                <a:ea typeface="Libre Franklin Medium"/>
                <a:cs typeface="Libre Franklin Medium"/>
                <a:sym typeface="Libre Franklin Medium"/>
              </a:rPr>
              <a:t>BOI</a:t>
            </a:r>
            <a:r>
              <a:rPr lang="en-US" sz="2600" b="1" dirty="0">
                <a:latin typeface="Libre Franklin Medium"/>
                <a:ea typeface="Libre Franklin Medium"/>
                <a:cs typeface="Libre Franklin Medium"/>
                <a:sym typeface="Libre Franklin Medium"/>
              </a:rPr>
              <a:t> is online only with updates made monthly.</a:t>
            </a:r>
            <a:endParaRPr dirty="0"/>
          </a:p>
          <a:p>
            <a:pPr marL="257175" lvl="0" indent="-257175" algn="l" rtl="0">
              <a:spcBef>
                <a:spcPts val="520"/>
              </a:spcBef>
              <a:spcAft>
                <a:spcPts val="0"/>
              </a:spcAft>
              <a:buSzPts val="1820"/>
              <a:buFont typeface="Noto Sans Symbols"/>
              <a:buChar char="❖"/>
            </a:pPr>
            <a:r>
              <a:rPr lang="en-US" sz="2600" dirty="0">
                <a:latin typeface="Libre Franklin Medium"/>
                <a:ea typeface="Libre Franklin Medium"/>
                <a:cs typeface="Libre Franklin Medium"/>
                <a:sym typeface="Libre Franklin Medium"/>
              </a:rPr>
              <a:t>New State </a:t>
            </a:r>
            <a:r>
              <a:rPr lang="en-US" sz="2600" i="1" dirty="0">
                <a:latin typeface="Libre Franklin Medium"/>
                <a:ea typeface="Libre Franklin Medium"/>
                <a:cs typeface="Libre Franklin Medium"/>
                <a:sym typeface="Libre Franklin Medium"/>
              </a:rPr>
              <a:t>Newsletter--</a:t>
            </a:r>
            <a:r>
              <a:rPr lang="en-US" sz="2600" dirty="0">
                <a:latin typeface="Libre Franklin Medium"/>
                <a:ea typeface="Libre Franklin Medium"/>
                <a:cs typeface="Libre Franklin Medium"/>
                <a:sym typeface="Libre Franklin Medium"/>
              </a:rPr>
              <a:t> </a:t>
            </a:r>
            <a:r>
              <a:rPr lang="en-US" sz="2600" u="sng" dirty="0">
                <a:latin typeface="Libre Franklin Medium"/>
                <a:ea typeface="Libre Franklin Medium"/>
                <a:cs typeface="Libre Franklin Medium"/>
                <a:sym typeface="Libre Franklin Medium"/>
              </a:rPr>
              <a:t>all</a:t>
            </a:r>
            <a:r>
              <a:rPr lang="en-US" sz="2600" dirty="0">
                <a:latin typeface="Libre Franklin Medium"/>
                <a:ea typeface="Libre Franklin Medium"/>
                <a:cs typeface="Libre Franklin Medium"/>
                <a:sym typeface="Libre Franklin Medium"/>
              </a:rPr>
              <a:t> Districts participating.</a:t>
            </a:r>
          </a:p>
          <a:p>
            <a:pPr marL="257175" lvl="0" indent="-257175" algn="l" rtl="0">
              <a:spcBef>
                <a:spcPts val="520"/>
              </a:spcBef>
              <a:spcAft>
                <a:spcPts val="0"/>
              </a:spcAft>
              <a:buSzPts val="1820"/>
              <a:buFont typeface="Noto Sans Symbols"/>
              <a:buChar char="❖"/>
            </a:pPr>
            <a:r>
              <a:rPr lang="en-US" sz="2600" dirty="0">
                <a:latin typeface="Libre Franklin Medium"/>
                <a:sym typeface="Libre Franklin Medium"/>
              </a:rPr>
              <a:t>Online Member Survey coming soon!</a:t>
            </a:r>
            <a:endParaRPr dirty="0"/>
          </a:p>
          <a:p>
            <a:pPr marL="257175" lvl="0" indent="-257175" algn="l" rtl="0">
              <a:spcBef>
                <a:spcPts val="520"/>
              </a:spcBef>
              <a:spcAft>
                <a:spcPts val="0"/>
              </a:spcAft>
              <a:buSzPts val="1820"/>
              <a:buFont typeface="Noto Sans Symbols"/>
              <a:buChar char="❖"/>
            </a:pPr>
            <a:r>
              <a:rPr lang="en-US" sz="2600" dirty="0">
                <a:latin typeface="Libre Franklin Medium"/>
                <a:ea typeface="Libre Franklin Medium"/>
                <a:cs typeface="Libre Franklin Medium"/>
                <a:sym typeface="Libre Franklin Medium"/>
              </a:rPr>
              <a:t>Open positions on the FFGC Board of Directors!</a:t>
            </a:r>
            <a:endParaRPr dirty="0"/>
          </a:p>
          <a:p>
            <a:pPr marL="0" lvl="0" indent="0" algn="l" rtl="0">
              <a:spcBef>
                <a:spcPts val="420"/>
              </a:spcBef>
              <a:spcAft>
                <a:spcPts val="0"/>
              </a:spcAft>
              <a:buSzPts val="1470"/>
              <a:buFont typeface="Noto Sans Symbols"/>
              <a:buNone/>
            </a:pPr>
            <a:endParaRPr sz="2100" dirty="0"/>
          </a:p>
        </p:txBody>
      </p:sp>
      <p:sp>
        <p:nvSpPr>
          <p:cNvPr id="70" name="Google Shape;70;p5"/>
          <p:cNvSpPr txBox="1"/>
          <p:nvPr/>
        </p:nvSpPr>
        <p:spPr>
          <a:xfrm>
            <a:off x="685800" y="368750"/>
            <a:ext cx="805815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rPr>
              <a:t>F.F.G.C. NEWS &amp; UPDATES</a:t>
            </a:r>
            <a:endParaRPr sz="40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a:extLst>
              <a:ext uri="{FF2B5EF4-FFF2-40B4-BE49-F238E27FC236}">
                <a16:creationId xmlns:a16="http://schemas.microsoft.com/office/drawing/2014/main" id="{0671C918-CA89-7AB2-A93C-9C4E5BF3D12C}"/>
              </a:ext>
            </a:extLst>
          </p:cNvPr>
          <p:cNvGraphicFramePr>
            <a:graphicFrameLocks noChangeAspect="1"/>
          </p:cNvGraphicFramePr>
          <p:nvPr>
            <p:extLst>
              <p:ext uri="{D42A27DB-BD31-4B8C-83A1-F6EECF244321}">
                <p14:modId xmlns:p14="http://schemas.microsoft.com/office/powerpoint/2010/main" val="1185695954"/>
              </p:ext>
            </p:extLst>
          </p:nvPr>
        </p:nvGraphicFramePr>
        <p:xfrm>
          <a:off x="0" y="0"/>
          <a:ext cx="9215021" cy="6858000"/>
        </p:xfrm>
        <a:graphic>
          <a:graphicData uri="http://schemas.openxmlformats.org/presentationml/2006/ole">
            <mc:AlternateContent xmlns:mc="http://schemas.openxmlformats.org/markup-compatibility/2006">
              <mc:Choice xmlns:v="urn:schemas-microsoft-com:vml" Requires="v">
                <p:oleObj name="Presentation" r:id="rId2" imgW="6096186" imgH="3429175" progId="PowerPoint.Show.12">
                  <p:embed/>
                </p:oleObj>
              </mc:Choice>
              <mc:Fallback>
                <p:oleObj name="Presentation" r:id="rId2" imgW="6096186" imgH="3429175" progId="PowerPoint.Show.12">
                  <p:embed/>
                  <p:pic>
                    <p:nvPicPr>
                      <p:cNvPr id="0" name=""/>
                      <p:cNvPicPr/>
                      <p:nvPr/>
                    </p:nvPicPr>
                    <p:blipFill>
                      <a:blip r:embed="rId3"/>
                      <a:stretch>
                        <a:fillRect/>
                      </a:stretch>
                    </p:blipFill>
                    <p:spPr>
                      <a:xfrm>
                        <a:off x="0" y="0"/>
                        <a:ext cx="9215021" cy="6858000"/>
                      </a:xfrm>
                      <a:prstGeom prst="rect">
                        <a:avLst/>
                      </a:prstGeom>
                    </p:spPr>
                  </p:pic>
                </p:oleObj>
              </mc:Fallback>
            </mc:AlternateContent>
          </a:graphicData>
        </a:graphic>
      </p:graphicFrame>
    </p:spTree>
    <p:extLst>
      <p:ext uri="{BB962C8B-B14F-4D97-AF65-F5344CB8AC3E}">
        <p14:creationId xmlns:p14="http://schemas.microsoft.com/office/powerpoint/2010/main" val="54777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1"/>
        <p:cNvGrpSpPr/>
        <p:nvPr/>
      </p:nvGrpSpPr>
      <p:grpSpPr>
        <a:xfrm>
          <a:off x="0" y="0"/>
          <a:ext cx="0" cy="0"/>
          <a:chOff x="0" y="0"/>
          <a:chExt cx="0" cy="0"/>
        </a:xfrm>
      </p:grpSpPr>
      <p:sp>
        <p:nvSpPr>
          <p:cNvPr id="82" name="Google Shape;82;p7"/>
          <p:cNvSpPr txBox="1"/>
          <p:nvPr/>
        </p:nvSpPr>
        <p:spPr>
          <a:xfrm>
            <a:off x="4171950" y="1689100"/>
            <a:ext cx="3981450" cy="44624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Worthy Projects/new or ongoing.</a:t>
            </a:r>
            <a:endParaRPr dirty="0"/>
          </a:p>
          <a:p>
            <a:pPr marL="0" marR="0" lvl="0" indent="0" algn="l" rtl="0">
              <a:spcBef>
                <a:spcPts val="0"/>
              </a:spcBef>
              <a:spcAft>
                <a:spcPts val="0"/>
              </a:spcAft>
              <a:buClr>
                <a:schemeClr val="dk1"/>
              </a:buClr>
              <a:buSzPts val="1200"/>
              <a:buFont typeface="Noto Sans Symbols"/>
              <a:buNone/>
            </a:pPr>
            <a:r>
              <a:rPr lang="en-US" sz="1200" b="0" i="0" u="none" strike="noStrike" cap="none" dirty="0">
                <a:solidFill>
                  <a:schemeClr val="dk1"/>
                </a:solidFill>
                <a:latin typeface="Libre Franklin Medium"/>
                <a:ea typeface="Libre Franklin Medium"/>
                <a:cs typeface="Libre Franklin Medium"/>
                <a:sym typeface="Libre Franklin Medium"/>
              </a:rPr>
              <a:t> </a:t>
            </a:r>
            <a:r>
              <a:rPr lang="en-US" sz="1400" b="0" i="0" u="none" strike="noStrike" cap="none" dirty="0">
                <a:solidFill>
                  <a:schemeClr val="dk1"/>
                </a:solidFill>
                <a:latin typeface="Libre Franklin Medium"/>
                <a:ea typeface="Libre Franklin Medium"/>
                <a:cs typeface="Libre Franklin Medium"/>
                <a:sym typeface="Libre Franklin Medium"/>
              </a:rPr>
              <a:t>a) Any activity aimed at </a:t>
            </a:r>
            <a:r>
              <a:rPr lang="en-US" sz="1400" b="1" i="0" u="none" strike="noStrike" cap="none" dirty="0">
                <a:solidFill>
                  <a:schemeClr val="dk1"/>
                </a:solidFill>
                <a:latin typeface="Libre Franklin Medium"/>
                <a:ea typeface="Libre Franklin Medium"/>
                <a:cs typeface="Libre Franklin Medium"/>
                <a:sym typeface="Libre Franklin Medium"/>
              </a:rPr>
              <a:t>increasing membership </a:t>
            </a:r>
            <a:r>
              <a:rPr lang="en-US" sz="1400" b="0" i="0" u="none" strike="noStrike" cap="none" dirty="0">
                <a:solidFill>
                  <a:schemeClr val="dk1"/>
                </a:solidFill>
                <a:latin typeface="Libre Franklin Medium"/>
                <a:ea typeface="Libre Franklin Medium"/>
                <a:cs typeface="Libre Franklin Medium"/>
                <a:sym typeface="Libre Franklin Medium"/>
              </a:rPr>
              <a:t>by welcoming interested individuals to your Club/Circle.</a:t>
            </a:r>
            <a:endParaRPr dirty="0"/>
          </a:p>
          <a:p>
            <a:pPr marL="0" marR="0" lvl="0" indent="0" algn="l" rtl="0">
              <a:spcBef>
                <a:spcPts val="0"/>
              </a:spcBef>
              <a:spcAft>
                <a:spcPts val="0"/>
              </a:spcAft>
              <a:buClr>
                <a:schemeClr val="dk1"/>
              </a:buClr>
              <a:buSzPts val="1400"/>
              <a:buFont typeface="Noto Sans Symbols"/>
              <a:buNone/>
            </a:pPr>
            <a:r>
              <a:rPr lang="en-US" sz="1400" b="0" i="0" u="none" strike="noStrike" cap="none" dirty="0">
                <a:solidFill>
                  <a:schemeClr val="dk1"/>
                </a:solidFill>
                <a:latin typeface="Libre Franklin Medium"/>
                <a:ea typeface="Libre Franklin Medium"/>
                <a:cs typeface="Libre Franklin Medium"/>
                <a:sym typeface="Libre Franklin Medium"/>
              </a:rPr>
              <a:t>b) An activity to </a:t>
            </a:r>
            <a:r>
              <a:rPr lang="en-US" sz="1400" b="1" i="0" u="none" strike="noStrike" cap="none" dirty="0">
                <a:solidFill>
                  <a:schemeClr val="dk1"/>
                </a:solidFill>
                <a:latin typeface="Libre Franklin Medium"/>
                <a:ea typeface="Libre Franklin Medium"/>
                <a:cs typeface="Libre Franklin Medium"/>
                <a:sym typeface="Libre Franklin Medium"/>
              </a:rPr>
              <a:t>beautify your community</a:t>
            </a:r>
            <a:endParaRPr sz="14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400"/>
              <a:buFont typeface="Noto Sans Symbols"/>
              <a:buNone/>
            </a:pPr>
            <a:r>
              <a:rPr lang="en-US" sz="1400" b="0" i="0" u="none" strike="noStrike" cap="none" dirty="0">
                <a:solidFill>
                  <a:schemeClr val="dk1"/>
                </a:solidFill>
                <a:latin typeface="Libre Franklin Medium"/>
                <a:ea typeface="Libre Franklin Medium"/>
                <a:cs typeface="Libre Franklin Medium"/>
                <a:sym typeface="Libre Franklin Medium"/>
              </a:rPr>
              <a:t>c) Any activity to </a:t>
            </a:r>
            <a:r>
              <a:rPr lang="en-US" sz="1400" b="1" i="0" u="none" strike="noStrike" cap="none" dirty="0">
                <a:solidFill>
                  <a:schemeClr val="dk1"/>
                </a:solidFill>
                <a:latin typeface="Libre Franklin Medium"/>
                <a:ea typeface="Libre Franklin Medium"/>
                <a:cs typeface="Libre Franklin Medium"/>
                <a:sym typeface="Libre Franklin Medium"/>
              </a:rPr>
              <a:t>increase awareness </a:t>
            </a:r>
            <a:r>
              <a:rPr lang="en-US" sz="1400" b="0" i="0" u="none" strike="noStrike" cap="none" dirty="0">
                <a:solidFill>
                  <a:schemeClr val="dk1"/>
                </a:solidFill>
                <a:latin typeface="Libre Franklin Medium"/>
                <a:ea typeface="Libre Franklin Medium"/>
                <a:cs typeface="Libre Franklin Medium"/>
                <a:sym typeface="Libre Franklin Medium"/>
              </a:rPr>
              <a:t>of our mission.</a:t>
            </a:r>
            <a:endParaRPr dirty="0"/>
          </a:p>
          <a:p>
            <a:pPr marL="0" marR="0" lvl="0" indent="0" algn="l" rtl="0">
              <a:spcBef>
                <a:spcPts val="0"/>
              </a:spcBef>
              <a:spcAft>
                <a:spcPts val="0"/>
              </a:spcAft>
              <a:buClr>
                <a:schemeClr val="dk2"/>
              </a:buClr>
              <a:buSzPts val="1200"/>
              <a:buFont typeface="Noto Sans Symbols"/>
              <a:buNone/>
            </a:pPr>
            <a:endParaRPr sz="12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800"/>
              <a:buFont typeface="Noto Sans Symbols"/>
              <a:buNone/>
            </a:pPr>
            <a:r>
              <a:rPr lang="en-US" sz="1800" b="0" i="0" u="none" strike="noStrike" cap="none" dirty="0">
                <a:solidFill>
                  <a:schemeClr val="dk1"/>
                </a:solidFill>
                <a:latin typeface="Libre Franklin Medium"/>
                <a:ea typeface="Libre Franklin Medium"/>
                <a:cs typeface="Libre Franklin Medium"/>
                <a:sym typeface="Libre Franklin Medium"/>
              </a:rPr>
              <a:t>Grant funds </a:t>
            </a:r>
            <a:r>
              <a:rPr lang="en-US" sz="1400" b="0" i="0" u="none" strike="noStrike" cap="none" dirty="0">
                <a:solidFill>
                  <a:schemeClr val="dk1"/>
                </a:solidFill>
                <a:latin typeface="Libre Franklin Medium"/>
                <a:ea typeface="Libre Franklin Medium"/>
                <a:cs typeface="Libre Franklin Medium"/>
                <a:sym typeface="Libre Franklin Medium"/>
              </a:rPr>
              <a:t>must be spent by April of the following year awarded and a report with pictures sent to the FFGC Matching Grants Chairman, Helen Purvis. </a:t>
            </a:r>
            <a:endParaRPr dirty="0"/>
          </a:p>
          <a:p>
            <a:pPr marL="0" marR="0" lvl="0" indent="0" algn="l" rtl="0">
              <a:spcBef>
                <a:spcPts val="0"/>
              </a:spcBef>
              <a:spcAft>
                <a:spcPts val="0"/>
              </a:spcAft>
              <a:buClr>
                <a:schemeClr val="dk2"/>
              </a:buClr>
              <a:buSzPts val="1200"/>
              <a:buFont typeface="Noto Sans Symbols"/>
              <a:buNone/>
            </a:pPr>
            <a:endParaRPr sz="12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500"/>
              <a:buFont typeface="Noto Sans Symbols"/>
              <a:buNone/>
            </a:pPr>
            <a:r>
              <a:rPr lang="en-US" sz="1500" b="0" i="0" u="none" strike="noStrike" cap="none" dirty="0">
                <a:solidFill>
                  <a:schemeClr val="dk1"/>
                </a:solidFill>
                <a:latin typeface="Libre Franklin Medium"/>
                <a:ea typeface="Libre Franklin Medium"/>
                <a:cs typeface="Libre Franklin Medium"/>
                <a:sym typeface="Libre Franklin Medium"/>
              </a:rPr>
              <a:t>There will be a $5,000 cap placed on grants awarded annually.</a:t>
            </a:r>
            <a:endParaRPr dirty="0"/>
          </a:p>
          <a:p>
            <a:pPr marL="0" marR="0" lvl="0" indent="0" algn="l" rtl="0">
              <a:spcBef>
                <a:spcPts val="0"/>
              </a:spcBef>
              <a:spcAft>
                <a:spcPts val="0"/>
              </a:spcAft>
              <a:buClr>
                <a:schemeClr val="dk2"/>
              </a:buClr>
              <a:buSzPts val="1200"/>
              <a:buFont typeface="Noto Sans Symbols"/>
              <a:buNone/>
            </a:pPr>
            <a:endParaRPr sz="12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400"/>
              <a:buFont typeface="Noto Sans Symbols"/>
              <a:buNone/>
            </a:pPr>
            <a:r>
              <a:rPr lang="en-US" sz="1400" b="0" i="0" u="none" strike="noStrike" cap="none" dirty="0">
                <a:solidFill>
                  <a:schemeClr val="dk1"/>
                </a:solidFill>
                <a:latin typeface="Libre Franklin Medium"/>
                <a:ea typeface="Libre Franklin Medium"/>
                <a:cs typeface="Libre Franklin Medium"/>
                <a:sym typeface="Libre Franklin Medium"/>
              </a:rPr>
              <a:t>NGC’s </a:t>
            </a:r>
            <a:r>
              <a:rPr lang="en-US" sz="1400" b="0" i="1" u="none" strike="noStrike" cap="none" dirty="0">
                <a:solidFill>
                  <a:schemeClr val="dk1"/>
                </a:solidFill>
                <a:latin typeface="Libre Franklin Medium"/>
                <a:ea typeface="Libre Franklin Medium"/>
                <a:cs typeface="Libre Franklin Medium"/>
                <a:sym typeface="Libre Franklin Medium"/>
              </a:rPr>
              <a:t>Plant America </a:t>
            </a:r>
            <a:r>
              <a:rPr lang="en-US" sz="1400" b="0" i="0" u="none" strike="noStrike" cap="none" dirty="0">
                <a:solidFill>
                  <a:schemeClr val="dk1"/>
                </a:solidFill>
                <a:latin typeface="Libre Franklin Medium"/>
                <a:ea typeface="Libre Franklin Medium"/>
                <a:cs typeface="Libre Franklin Medium"/>
                <a:sym typeface="Libre Franklin Medium"/>
              </a:rPr>
              <a:t>grant from </a:t>
            </a:r>
            <a:r>
              <a:rPr lang="en-US" sz="1400" b="0" i="1" u="none" strike="noStrike" cap="none" dirty="0">
                <a:solidFill>
                  <a:schemeClr val="dk1"/>
                </a:solidFill>
                <a:latin typeface="Libre Franklin Medium"/>
                <a:ea typeface="Libre Franklin Medium"/>
                <a:cs typeface="Libre Franklin Medium"/>
                <a:sym typeface="Libre Franklin Medium"/>
              </a:rPr>
              <a:t>Ames Tools, </a:t>
            </a:r>
            <a:r>
              <a:rPr lang="en-US" sz="1400" b="0" i="1" u="none" strike="noStrike" cap="none" dirty="0" err="1">
                <a:solidFill>
                  <a:schemeClr val="dk1"/>
                </a:solidFill>
                <a:latin typeface="Libre Franklin Medium"/>
                <a:ea typeface="Libre Franklin Medium"/>
                <a:cs typeface="Libre Franklin Medium"/>
                <a:sym typeface="Libre Franklin Medium"/>
              </a:rPr>
              <a:t>Espoma</a:t>
            </a:r>
            <a:r>
              <a:rPr lang="en-US" sz="1400" b="0" i="1" u="none" strike="noStrike" cap="none" dirty="0">
                <a:solidFill>
                  <a:schemeClr val="dk1"/>
                </a:solidFill>
                <a:latin typeface="Libre Franklin Medium"/>
                <a:ea typeface="Libre Franklin Medium"/>
                <a:cs typeface="Libre Franklin Medium"/>
                <a:sym typeface="Libre Franklin Medium"/>
              </a:rPr>
              <a:t>, Native Plants and Wildflowers, and</a:t>
            </a:r>
            <a:endParaRPr sz="1400" b="0" i="0" u="none" strike="noStrike" cap="none" dirty="0">
              <a:solidFill>
                <a:schemeClr val="dk1"/>
              </a:solidFill>
              <a:latin typeface="Libre Franklin Medium"/>
              <a:ea typeface="Libre Franklin Medium"/>
              <a:cs typeface="Libre Franklin Medium"/>
              <a:sym typeface="Libre Franklin Medium"/>
            </a:endParaRPr>
          </a:p>
          <a:p>
            <a:pPr marL="0" marR="0" lvl="0" indent="0" algn="l" rtl="0">
              <a:spcBef>
                <a:spcPts val="0"/>
              </a:spcBef>
              <a:spcAft>
                <a:spcPts val="0"/>
              </a:spcAft>
              <a:buClr>
                <a:schemeClr val="dk1"/>
              </a:buClr>
              <a:buSzPts val="1400"/>
              <a:buFont typeface="Noto Sans Symbols"/>
              <a:buNone/>
            </a:pPr>
            <a:r>
              <a:rPr lang="en-US" sz="1400" b="0" i="1" u="none" strike="noStrike" cap="none" dirty="0">
                <a:solidFill>
                  <a:schemeClr val="dk1"/>
                </a:solidFill>
                <a:latin typeface="Libre Franklin Medium"/>
                <a:ea typeface="Libre Franklin Medium"/>
                <a:cs typeface="Libre Franklin Medium"/>
                <a:sym typeface="Libre Franklin Medium"/>
              </a:rPr>
              <a:t>Youth Pollinator Garden </a:t>
            </a:r>
            <a:r>
              <a:rPr lang="en-US" sz="1400" b="0" i="0" u="none" strike="noStrike" cap="none" dirty="0">
                <a:solidFill>
                  <a:schemeClr val="dk1"/>
                </a:solidFill>
                <a:latin typeface="Libre Franklin Medium"/>
                <a:ea typeface="Libre Franklin Medium"/>
                <a:cs typeface="Libre Franklin Medium"/>
                <a:sym typeface="Libre Franklin Medium"/>
              </a:rPr>
              <a:t>grants and Natural Disasters Program!</a:t>
            </a:r>
            <a:endParaRPr dirty="0"/>
          </a:p>
        </p:txBody>
      </p:sp>
      <p:pic>
        <p:nvPicPr>
          <p:cNvPr id="83" name="Google Shape;83;p7" descr="A red and blue sign with white text&#10;&#10;Description automatically generated"/>
          <p:cNvPicPr preferRelativeResize="0"/>
          <p:nvPr/>
        </p:nvPicPr>
        <p:blipFill rotWithShape="1">
          <a:blip r:embed="rId3">
            <a:alphaModFix/>
          </a:blip>
          <a:srcRect/>
          <a:stretch/>
        </p:blipFill>
        <p:spPr>
          <a:xfrm>
            <a:off x="2292000" y="4943550"/>
            <a:ext cx="1421900" cy="1346025"/>
          </a:xfrm>
          <a:prstGeom prst="rect">
            <a:avLst/>
          </a:prstGeom>
          <a:noFill/>
          <a:ln>
            <a:noFill/>
          </a:ln>
        </p:spPr>
      </p:pic>
      <p:pic>
        <p:nvPicPr>
          <p:cNvPr id="84" name="Google Shape;84;p7" descr="A blue and black card with text&#10;&#10;Description automatically generated"/>
          <p:cNvPicPr preferRelativeResize="0"/>
          <p:nvPr/>
        </p:nvPicPr>
        <p:blipFill rotWithShape="1">
          <a:blip r:embed="rId4">
            <a:alphaModFix/>
          </a:blip>
          <a:srcRect/>
          <a:stretch/>
        </p:blipFill>
        <p:spPr>
          <a:xfrm>
            <a:off x="170299" y="1644299"/>
            <a:ext cx="3841000" cy="3229550"/>
          </a:xfrm>
          <a:prstGeom prst="rect">
            <a:avLst/>
          </a:prstGeom>
          <a:noFill/>
          <a:ln>
            <a:noFill/>
          </a:ln>
        </p:spPr>
      </p:pic>
      <p:sp>
        <p:nvSpPr>
          <p:cNvPr id="85" name="Google Shape;85;p7"/>
          <p:cNvSpPr txBox="1"/>
          <p:nvPr/>
        </p:nvSpPr>
        <p:spPr>
          <a:xfrm>
            <a:off x="838200" y="681038"/>
            <a:ext cx="69342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0" i="0" u="none" strike="noStrike" cap="none" dirty="0">
                <a:solidFill>
                  <a:schemeClr val="dk1"/>
                </a:solidFill>
                <a:latin typeface="Libre Franklin Medium"/>
                <a:ea typeface="Libre Franklin Medium"/>
                <a:cs typeface="Libre Franklin Medium"/>
                <a:sym typeface="Libre Franklin Medium"/>
              </a:rPr>
              <a:t>FFGC AND NG</a:t>
            </a:r>
            <a:r>
              <a:rPr lang="en-US" sz="4400" dirty="0">
                <a:solidFill>
                  <a:schemeClr val="dk1"/>
                </a:solidFill>
                <a:latin typeface="Libre Franklin Medium"/>
                <a:ea typeface="Libre Franklin Medium"/>
                <a:cs typeface="Libre Franklin Medium"/>
                <a:sym typeface="Libre Franklin Medium"/>
              </a:rPr>
              <a:t>C</a:t>
            </a:r>
            <a:r>
              <a:rPr lang="en-US" sz="4400" b="0" i="0" u="none" strike="noStrike" cap="none" dirty="0">
                <a:solidFill>
                  <a:schemeClr val="dk1"/>
                </a:solidFill>
                <a:latin typeface="Libre Franklin Medium"/>
                <a:ea typeface="Libre Franklin Medium"/>
                <a:cs typeface="Libre Franklin Medium"/>
                <a:sym typeface="Libre Franklin Medium"/>
              </a:rPr>
              <a:t> GRANTS</a:t>
            </a:r>
            <a:endParaRP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89"/>
        <p:cNvGrpSpPr/>
        <p:nvPr/>
      </p:nvGrpSpPr>
      <p:grpSpPr>
        <a:xfrm>
          <a:off x="0" y="0"/>
          <a:ext cx="0" cy="0"/>
          <a:chOff x="0" y="0"/>
          <a:chExt cx="0" cy="0"/>
        </a:xfrm>
      </p:grpSpPr>
      <p:pic>
        <p:nvPicPr>
          <p:cNvPr id="90" name="Google Shape;90;p8"/>
          <p:cNvPicPr preferRelativeResize="0"/>
          <p:nvPr/>
        </p:nvPicPr>
        <p:blipFill rotWithShape="1">
          <a:blip r:embed="rId3">
            <a:alphaModFix/>
          </a:blip>
          <a:srcRect/>
          <a:stretch/>
        </p:blipFill>
        <p:spPr>
          <a:xfrm>
            <a:off x="0" y="-152400"/>
            <a:ext cx="9144000" cy="7664450"/>
          </a:xfrm>
          <a:prstGeom prst="rect">
            <a:avLst/>
          </a:prstGeom>
          <a:noFill/>
          <a:ln>
            <a:noFill/>
          </a:ln>
        </p:spPr>
      </p:pic>
    </p:spTree>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94"/>
        <p:cNvGrpSpPr/>
        <p:nvPr/>
      </p:nvGrpSpPr>
      <p:grpSpPr>
        <a:xfrm>
          <a:off x="0" y="0"/>
          <a:ext cx="0" cy="0"/>
          <a:chOff x="0" y="0"/>
          <a:chExt cx="0" cy="0"/>
        </a:xfrm>
      </p:grpSpPr>
      <p:sp>
        <p:nvSpPr>
          <p:cNvPr id="95" name="Google Shape;95;p9"/>
          <p:cNvSpPr txBox="1"/>
          <p:nvPr/>
        </p:nvSpPr>
        <p:spPr>
          <a:xfrm>
            <a:off x="533400" y="1600200"/>
            <a:ext cx="8153400" cy="4185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Noto Sans Symbols"/>
              <a:buNone/>
            </a:pPr>
            <a:r>
              <a:rPr lang="en-US" sz="2000" b="1" i="0" u="sng" strike="noStrike" cap="none" dirty="0">
                <a:solidFill>
                  <a:schemeClr val="dk1"/>
                </a:solidFill>
                <a:latin typeface="Libre Franklin"/>
                <a:ea typeface="Libre Franklin"/>
                <a:cs typeface="Libre Franklin"/>
                <a:sym typeface="Libre Franklin"/>
              </a:rPr>
              <a:t>Description and Purpose</a:t>
            </a:r>
            <a:r>
              <a:rPr lang="en-US" sz="2000" b="1" i="0" u="none" strike="noStrike" cap="none" dirty="0">
                <a:solidFill>
                  <a:schemeClr val="dk1"/>
                </a:solidFill>
                <a:latin typeface="Libre Franklin"/>
                <a:ea typeface="Libre Franklin"/>
                <a:cs typeface="Libre Franklin"/>
                <a:sym typeface="Libre Franklin"/>
              </a:rPr>
              <a:t>: </a:t>
            </a:r>
            <a:r>
              <a:rPr lang="en-US" sz="2000" b="0" i="0" u="none" strike="noStrike" cap="none" dirty="0">
                <a:solidFill>
                  <a:schemeClr val="dk1"/>
                </a:solidFill>
                <a:latin typeface="Libre Franklin"/>
                <a:ea typeface="Libre Franklin"/>
                <a:cs typeface="Libre Franklin"/>
                <a:sym typeface="Libre Franklin"/>
              </a:rPr>
              <a:t>presented to encourage and promote </a:t>
            </a:r>
            <a:r>
              <a:rPr lang="en-US" sz="2000" b="1" i="0" u="none" strike="noStrike" cap="none" dirty="0">
                <a:solidFill>
                  <a:schemeClr val="dk1"/>
                </a:solidFill>
                <a:latin typeface="Libre Franklin"/>
                <a:ea typeface="Libre Franklin"/>
                <a:cs typeface="Libre Franklin"/>
                <a:sym typeface="Libre Franklin"/>
              </a:rPr>
              <a:t>participation in all aspects of FFGC and garden club work </a:t>
            </a:r>
            <a:r>
              <a:rPr lang="en-US" sz="2000" b="0" i="0" u="none" strike="noStrike" cap="none" dirty="0">
                <a:solidFill>
                  <a:schemeClr val="dk1"/>
                </a:solidFill>
                <a:latin typeface="Libre Franklin"/>
                <a:ea typeface="Libre Franklin"/>
                <a:cs typeface="Libre Franklin"/>
                <a:sym typeface="Libre Franklin"/>
              </a:rPr>
              <a:t>and boost the growth in our membership. We will be</a:t>
            </a:r>
            <a:r>
              <a:rPr lang="en-US" sz="2000" b="1" i="0" u="sng" strike="noStrike" cap="none" dirty="0">
                <a:solidFill>
                  <a:schemeClr val="dk1"/>
                </a:solidFill>
                <a:latin typeface="Libre Franklin"/>
                <a:ea typeface="Libre Franklin"/>
                <a:cs typeface="Libre Franklin"/>
                <a:sym typeface="Libre Franklin"/>
              </a:rPr>
              <a:t> DOING</a:t>
            </a:r>
            <a:r>
              <a:rPr lang="en-US" sz="2000" b="1" i="0" u="none" strike="noStrike" cap="none" dirty="0">
                <a:solidFill>
                  <a:schemeClr val="dk1"/>
                </a:solidFill>
                <a:latin typeface="Libre Franklin"/>
                <a:ea typeface="Libre Franklin"/>
                <a:cs typeface="Libre Franklin"/>
                <a:sym typeface="Libre Franklin"/>
              </a:rPr>
              <a:t> </a:t>
            </a:r>
            <a:r>
              <a:rPr lang="en-US" sz="2000" b="0" i="0" u="none" strike="noStrike" cap="none" dirty="0">
                <a:solidFill>
                  <a:schemeClr val="dk1"/>
                </a:solidFill>
                <a:latin typeface="Libre Franklin"/>
                <a:ea typeface="Libre Franklin"/>
                <a:cs typeface="Libre Franklin"/>
                <a:sym typeface="Libre Franklin"/>
              </a:rPr>
              <a:t>garden club instead of just being a garden club. </a:t>
            </a:r>
            <a:endParaRPr dirty="0"/>
          </a:p>
          <a:p>
            <a:pPr marL="0" marR="0" lvl="0" indent="0" algn="l" rtl="0">
              <a:spcBef>
                <a:spcPts val="0"/>
              </a:spcBef>
              <a:spcAft>
                <a:spcPts val="0"/>
              </a:spcAft>
              <a:buClr>
                <a:schemeClr val="dk2"/>
              </a:buClr>
              <a:buSzPts val="2000"/>
              <a:buFont typeface="Noto Sans Symbols"/>
              <a:buNone/>
            </a:pPr>
            <a:endParaRPr sz="2000" b="0" i="0" u="none" strike="noStrike" cap="none"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Clr>
                <a:schemeClr val="dk1"/>
              </a:buClr>
              <a:buSzPts val="2000"/>
              <a:buFont typeface="Noto Sans Symbols"/>
              <a:buNone/>
            </a:pPr>
            <a:r>
              <a:rPr lang="en-US" sz="2000" b="1" i="0" u="sng" strike="noStrike" cap="none" dirty="0">
                <a:solidFill>
                  <a:schemeClr val="dk1"/>
                </a:solidFill>
                <a:latin typeface="Libre Franklin"/>
                <a:ea typeface="Libre Franklin"/>
                <a:cs typeface="Libre Franklin"/>
                <a:sym typeface="Libre Franklin"/>
              </a:rPr>
              <a:t>Proof of Accomplishment</a:t>
            </a:r>
            <a:r>
              <a:rPr lang="en-US" sz="2000" b="0" i="0" u="none" strike="noStrike" cap="none" dirty="0">
                <a:solidFill>
                  <a:schemeClr val="dk1"/>
                </a:solidFill>
                <a:latin typeface="Libre Franklin"/>
                <a:ea typeface="Libre Franklin"/>
                <a:cs typeface="Libre Franklin"/>
                <a:sym typeface="Libre Franklin"/>
              </a:rPr>
              <a:t>: Apply, get proof of each activity, and email with pictures.</a:t>
            </a:r>
            <a:endParaRPr dirty="0"/>
          </a:p>
          <a:p>
            <a:pPr marL="0" marR="0" lvl="0" indent="0" algn="l" rtl="0">
              <a:spcBef>
                <a:spcPts val="0"/>
              </a:spcBef>
              <a:spcAft>
                <a:spcPts val="0"/>
              </a:spcAft>
              <a:buClr>
                <a:schemeClr val="dk1"/>
              </a:buClr>
              <a:buSzPts val="2000"/>
              <a:buFont typeface="Noto Sans Symbols"/>
              <a:buNone/>
            </a:pPr>
            <a:endParaRPr lang="en-US" sz="2000" b="1" i="0" u="sng" strike="noStrike" cap="none"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Clr>
                <a:schemeClr val="dk1"/>
              </a:buClr>
              <a:buSzPts val="2000"/>
              <a:buFont typeface="Noto Sans Symbols"/>
              <a:buNone/>
            </a:pPr>
            <a:r>
              <a:rPr lang="en-US" sz="2000" b="1" i="0" u="sng" strike="noStrike" cap="none" dirty="0">
                <a:solidFill>
                  <a:schemeClr val="dk1"/>
                </a:solidFill>
                <a:latin typeface="Libre Franklin"/>
                <a:ea typeface="Libre Franklin"/>
                <a:cs typeface="Libre Franklin"/>
                <a:sym typeface="Libre Franklin"/>
              </a:rPr>
              <a:t>Award:  </a:t>
            </a:r>
            <a:r>
              <a:rPr lang="en-US" sz="3200" b="1" i="0" u="none" strike="noStrike" cap="none" dirty="0">
                <a:solidFill>
                  <a:schemeClr val="dk1"/>
                </a:solidFill>
                <a:latin typeface="Libre Franklin"/>
                <a:ea typeface="Libre Franklin"/>
                <a:cs typeface="Libre Franklin"/>
                <a:sym typeface="Libre Franklin"/>
              </a:rPr>
              <a:t>$250</a:t>
            </a:r>
            <a:r>
              <a:rPr lang="en-US" sz="2000" b="0" i="0" u="none" strike="noStrike" cap="none" dirty="0">
                <a:solidFill>
                  <a:schemeClr val="dk1"/>
                </a:solidFill>
                <a:latin typeface="Libre Franklin"/>
                <a:ea typeface="Libre Franklin"/>
                <a:cs typeface="Libre Franklin"/>
                <a:sym typeface="Libre Franklin"/>
              </a:rPr>
              <a:t> may be awarded in each</a:t>
            </a:r>
            <a:r>
              <a:rPr lang="en-US" sz="2000" dirty="0">
                <a:solidFill>
                  <a:schemeClr val="dk1"/>
                </a:solidFill>
                <a:latin typeface="Libre Franklin"/>
                <a:ea typeface="Libre Franklin"/>
                <a:cs typeface="Libre Franklin"/>
                <a:sym typeface="Libre Franklin"/>
              </a:rPr>
              <a:t> category.</a:t>
            </a:r>
          </a:p>
          <a:p>
            <a:pPr marL="0" marR="0" lvl="0" indent="0" algn="l" rtl="0">
              <a:spcBef>
                <a:spcPts val="0"/>
              </a:spcBef>
              <a:spcAft>
                <a:spcPts val="0"/>
              </a:spcAft>
              <a:buClr>
                <a:schemeClr val="dk1"/>
              </a:buClr>
              <a:buSzPts val="2000"/>
              <a:buFont typeface="Noto Sans Symbols"/>
              <a:buNone/>
            </a:pPr>
            <a:endParaRPr dirty="0"/>
          </a:p>
          <a:p>
            <a:pPr marL="0" marR="0" lvl="1" indent="0" algn="l" rtl="0">
              <a:spcBef>
                <a:spcPts val="0"/>
              </a:spcBef>
              <a:spcAft>
                <a:spcPts val="0"/>
              </a:spcAft>
              <a:buClr>
                <a:schemeClr val="dk1"/>
              </a:buClr>
              <a:buSzPts val="2000"/>
              <a:buFont typeface="Noto Sans Symbols"/>
              <a:buNone/>
            </a:pPr>
            <a:r>
              <a:rPr lang="en-US" sz="2000" b="1" i="0" u="sng" strike="noStrike" cap="none" dirty="0">
                <a:solidFill>
                  <a:schemeClr val="dk1"/>
                </a:solidFill>
                <a:latin typeface="Libre Franklin"/>
                <a:ea typeface="Libre Franklin"/>
                <a:cs typeface="Libre Franklin"/>
                <a:sym typeface="Libre Franklin"/>
              </a:rPr>
              <a:t>Submission: </a:t>
            </a:r>
            <a:r>
              <a:rPr lang="en-US" sz="2000" b="0" i="0" u="none" strike="noStrike" cap="none" dirty="0">
                <a:solidFill>
                  <a:schemeClr val="dk1"/>
                </a:solidFill>
                <a:latin typeface="Libre Franklin"/>
                <a:ea typeface="Libre Franklin"/>
                <a:cs typeface="Libre Franklin"/>
                <a:sym typeface="Libre Franklin"/>
              </a:rPr>
              <a:t>Email Award #61 to Tina Tuttle</a:t>
            </a:r>
            <a:endParaRPr sz="2000" b="1" i="0" u="none" strike="noStrike" cap="none" dirty="0">
              <a:solidFill>
                <a:srgbClr val="05686C"/>
              </a:solidFill>
              <a:latin typeface="Libre Franklin"/>
              <a:ea typeface="Libre Franklin"/>
              <a:cs typeface="Libre Franklin"/>
              <a:sym typeface="Libre Franklin"/>
            </a:endParaRPr>
          </a:p>
          <a:p>
            <a:pPr marL="0" marR="0" lvl="0" indent="0" algn="l" rtl="0">
              <a:spcBef>
                <a:spcPts val="0"/>
              </a:spcBef>
              <a:spcAft>
                <a:spcPts val="0"/>
              </a:spcAft>
              <a:buClr>
                <a:schemeClr val="dk1"/>
              </a:buClr>
              <a:buSzPts val="2000"/>
              <a:buFont typeface="Noto Sans Symbols"/>
              <a:buNone/>
            </a:pPr>
            <a:endParaRPr lang="en-US" sz="2000" b="1" i="0" u="sng" strike="noStrike" cap="none" dirty="0">
              <a:solidFill>
                <a:schemeClr val="dk1"/>
              </a:solidFill>
              <a:latin typeface="Libre Franklin"/>
              <a:ea typeface="Libre Franklin"/>
              <a:cs typeface="Libre Franklin"/>
              <a:sym typeface="Libre Franklin"/>
            </a:endParaRPr>
          </a:p>
          <a:p>
            <a:pPr marL="0" marR="0" lvl="0" indent="0" algn="l" rtl="0">
              <a:spcBef>
                <a:spcPts val="0"/>
              </a:spcBef>
              <a:spcAft>
                <a:spcPts val="0"/>
              </a:spcAft>
              <a:buClr>
                <a:schemeClr val="dk1"/>
              </a:buClr>
              <a:buSzPts val="2000"/>
              <a:buFont typeface="Noto Sans Symbols"/>
              <a:buNone/>
            </a:pPr>
            <a:r>
              <a:rPr lang="en-US" sz="2000" b="1" i="0" u="sng" strike="noStrike" cap="none" dirty="0">
                <a:solidFill>
                  <a:schemeClr val="dk1"/>
                </a:solidFill>
                <a:latin typeface="Libre Franklin"/>
                <a:ea typeface="Libre Franklin"/>
                <a:cs typeface="Libre Franklin"/>
                <a:sym typeface="Libre Franklin"/>
              </a:rPr>
              <a:t>Due Date</a:t>
            </a:r>
            <a:r>
              <a:rPr lang="en-US" sz="2000" b="0" i="0" u="none" strike="noStrike" cap="none" dirty="0">
                <a:solidFill>
                  <a:schemeClr val="dk1"/>
                </a:solidFill>
                <a:latin typeface="Libre Franklin"/>
                <a:ea typeface="Libre Franklin"/>
                <a:cs typeface="Libre Franklin"/>
                <a:sym typeface="Libre Franklin"/>
              </a:rPr>
              <a:t>: </a:t>
            </a:r>
            <a:r>
              <a:rPr lang="en-US" sz="2000" b="1" i="0" u="none" strike="noStrike" cap="none" dirty="0">
                <a:solidFill>
                  <a:schemeClr val="dk1"/>
                </a:solidFill>
                <a:latin typeface="Libre Franklin"/>
                <a:ea typeface="Libre Franklin"/>
                <a:cs typeface="Libre Franklin"/>
                <a:sym typeface="Libre Franklin"/>
              </a:rPr>
              <a:t>March 20, 2025 </a:t>
            </a:r>
            <a:endParaRPr sz="2000" b="0" i="0" u="none" strike="noStrike" cap="none" dirty="0">
              <a:solidFill>
                <a:schemeClr val="dk1"/>
              </a:solidFill>
              <a:latin typeface="Arial"/>
              <a:ea typeface="Arial"/>
              <a:cs typeface="Arial"/>
              <a:sym typeface="Arial"/>
            </a:endParaRPr>
          </a:p>
        </p:txBody>
      </p:sp>
      <p:sp>
        <p:nvSpPr>
          <p:cNvPr id="96" name="Google Shape;96;p9"/>
          <p:cNvSpPr txBox="1"/>
          <p:nvPr/>
        </p:nvSpPr>
        <p:spPr>
          <a:xfrm>
            <a:off x="1600200" y="500063"/>
            <a:ext cx="6134100" cy="10461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i="0" u="sng" strike="noStrike" cap="none">
                <a:solidFill>
                  <a:schemeClr val="dk1"/>
                </a:solidFill>
                <a:latin typeface="Libre Franklin Medium"/>
                <a:ea typeface="Libre Franklin Medium"/>
                <a:cs typeface="Libre Franklin Medium"/>
                <a:sym typeface="Libre Franklin Medium"/>
              </a:rPr>
              <a:t>#61 Nell Coe Award</a:t>
            </a:r>
            <a:endParaRPr/>
          </a:p>
          <a:p>
            <a:pPr marL="0" marR="0" lvl="0" indent="0" algn="ctr" rtl="0">
              <a:spcBef>
                <a:spcPts val="0"/>
              </a:spcBef>
              <a:spcAft>
                <a:spcPts val="0"/>
              </a:spcAft>
              <a:buNone/>
            </a:pPr>
            <a:r>
              <a:rPr lang="en-US" sz="1800" b="0" i="0" u="none" strike="noStrike" cap="none">
                <a:solidFill>
                  <a:schemeClr val="dk1"/>
                </a:solidFill>
                <a:latin typeface="Libre Franklin Medium"/>
                <a:ea typeface="Libre Franklin Medium"/>
                <a:cs typeface="Libre Franklin Medium"/>
                <a:sym typeface="Libre Franklin Medium"/>
              </a:rPr>
              <a:t>“100 Ways to Celebrate 100 Years</a:t>
            </a:r>
            <a:r>
              <a:rPr lang="en-US" sz="1000" b="0" i="0" u="none" strike="noStrike" cap="none">
                <a:solidFill>
                  <a:schemeClr val="dk1"/>
                </a:solidFill>
                <a:latin typeface="Arial"/>
                <a:ea typeface="Arial"/>
                <a:cs typeface="Arial"/>
                <a:sym typeface="Arial"/>
              </a:rPr>
              <a:t>” </a:t>
            </a:r>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theme/theme1.xml><?xml version="1.0" encoding="utf-8"?>
<a:theme xmlns:a="http://schemas.openxmlformats.org/drawingml/2006/main" name="Trek">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TotalTime>
  <Words>2235</Words>
  <Application>Microsoft Office PowerPoint</Application>
  <PresentationFormat>On-screen Show (4:3)</PresentationFormat>
  <Paragraphs>354</Paragraphs>
  <Slides>44</Slides>
  <Notes>43</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44</vt:i4>
      </vt:variant>
    </vt:vector>
  </HeadingPairs>
  <TitlesOfParts>
    <vt:vector size="58" baseType="lpstr">
      <vt:lpstr>Arial</vt:lpstr>
      <vt:lpstr>Basic</vt:lpstr>
      <vt:lpstr>Calibri</vt:lpstr>
      <vt:lpstr>Dancing Script</vt:lpstr>
      <vt:lpstr>Franklin Gothic Medium</vt:lpstr>
      <vt:lpstr>Libre Franklin</vt:lpstr>
      <vt:lpstr>Libre Franklin Medium</vt:lpstr>
      <vt:lpstr>Mistral</vt:lpstr>
      <vt:lpstr>Monotype Corsiva</vt:lpstr>
      <vt:lpstr>Noto Sans Symbols</vt:lpstr>
      <vt:lpstr>Trek</vt:lpstr>
      <vt:lpstr>Presentation</vt:lpstr>
      <vt:lpstr>Adobe Acrobat Document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Tina</dc:creator>
  <cp:lastModifiedBy>Bettina Tuttle</cp:lastModifiedBy>
  <cp:revision>47</cp:revision>
  <cp:lastPrinted>2023-09-27T20:51:42Z</cp:lastPrinted>
  <dcterms:created xsi:type="dcterms:W3CDTF">2017-07-30T16:49:05Z</dcterms:created>
  <dcterms:modified xsi:type="dcterms:W3CDTF">2023-10-05T21:04:16Z</dcterms:modified>
</cp:coreProperties>
</file>